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428" r:id="rId3"/>
    <p:sldId id="262" r:id="rId4"/>
    <p:sldId id="423" r:id="rId5"/>
    <p:sldId id="432" r:id="rId6"/>
    <p:sldId id="429" r:id="rId7"/>
    <p:sldId id="430" r:id="rId8"/>
    <p:sldId id="263" r:id="rId9"/>
    <p:sldId id="294" r:id="rId10"/>
    <p:sldId id="280" r:id="rId11"/>
    <p:sldId id="288" r:id="rId12"/>
    <p:sldId id="416" r:id="rId13"/>
    <p:sldId id="433" r:id="rId14"/>
    <p:sldId id="283" r:id="rId15"/>
    <p:sldId id="417" r:id="rId16"/>
    <p:sldId id="305" r:id="rId17"/>
    <p:sldId id="424" r:id="rId18"/>
    <p:sldId id="307" r:id="rId19"/>
    <p:sldId id="306" r:id="rId20"/>
    <p:sldId id="311" r:id="rId21"/>
    <p:sldId id="431" r:id="rId22"/>
    <p:sldId id="418" r:id="rId23"/>
    <p:sldId id="434" r:id="rId24"/>
    <p:sldId id="275" r:id="rId25"/>
    <p:sldId id="419" r:id="rId26"/>
    <p:sldId id="276" r:id="rId27"/>
    <p:sldId id="420" r:id="rId28"/>
    <p:sldId id="292" r:id="rId29"/>
    <p:sldId id="421" r:id="rId30"/>
    <p:sldId id="427" r:id="rId31"/>
    <p:sldId id="425" r:id="rId32"/>
    <p:sldId id="426" r:id="rId33"/>
    <p:sldId id="422" r:id="rId34"/>
    <p:sldId id="312" r:id="rId3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14" autoAdjust="0"/>
  </p:normalViewPr>
  <p:slideViewPr>
    <p:cSldViewPr snapToGrid="0">
      <p:cViewPr varScale="1">
        <p:scale>
          <a:sx n="78" d="100"/>
          <a:sy n="78" d="100"/>
        </p:scale>
        <p:origin x="10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9D4A9-7AE4-483B-A4F3-9DD7FBE9964F}" type="datetimeFigureOut">
              <a:rPr lang="en-IL" smtClean="0"/>
              <a:t>31/08/2023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DB9A2-6736-4C8B-9CA9-51D88F7DA02D}" type="slidenum">
              <a:rPr lang="en-IL" smtClean="0"/>
              <a:t>‹#›</a:t>
            </a:fld>
            <a:endParaRPr lang="en-IL"/>
          </a:p>
        </p:txBody>
      </p:sp>
    </p:spTree>
    <p:extLst>
      <p:ext uri="{BB962C8B-B14F-4D97-AF65-F5344CB8AC3E}">
        <p14:creationId xmlns:p14="http://schemas.microsoft.com/office/powerpoint/2010/main" val="24279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2</a:t>
            </a:fld>
            <a:endParaRPr lang="en-IL"/>
          </a:p>
        </p:txBody>
      </p:sp>
    </p:spTree>
    <p:extLst>
      <p:ext uri="{BB962C8B-B14F-4D97-AF65-F5344CB8AC3E}">
        <p14:creationId xmlns:p14="http://schemas.microsoft.com/office/powerpoint/2010/main" val="220408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פונקציית המטרה של אימון רשת הגנרטור מורכבת מפוקציית ההפסד באימון רשתות יריבות ופונקציית ההפסד לפי תוכן</a:t>
            </a:r>
          </a:p>
          <a:p>
            <a:pPr algn="r" rtl="1"/>
            <a:endParaRPr lang="en-US" dirty="0"/>
          </a:p>
          <a:p>
            <a:pPr algn="r" rtl="1"/>
            <a:endParaRPr lang="he-IL" dirty="0"/>
          </a:p>
          <a:p>
            <a:pPr algn="r" rtl="1"/>
            <a:r>
              <a:rPr lang="he-IL" dirty="0"/>
              <a:t>נשים לב כי התמונה ב </a:t>
            </a:r>
            <a:r>
              <a:rPr lang="en-US" dirty="0"/>
              <a:t>SRRESNET </a:t>
            </a:r>
            <a:r>
              <a:rPr lang="he-IL" dirty="0"/>
              <a:t> אכן יותר קרובה לתמונת המקור אבל </a:t>
            </a:r>
            <a:r>
              <a:rPr lang="en-US" dirty="0"/>
              <a:t>SRGAN </a:t>
            </a:r>
            <a:r>
              <a:rPr lang="he-IL" dirty="0"/>
              <a:t> יותר חדה </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14</a:t>
            </a:fld>
            <a:endParaRPr lang="en-IL"/>
          </a:p>
        </p:txBody>
      </p:sp>
    </p:spTree>
    <p:extLst>
      <p:ext uri="{BB962C8B-B14F-4D97-AF65-F5344CB8AC3E}">
        <p14:creationId xmlns:p14="http://schemas.microsoft.com/office/powerpoint/2010/main" val="272660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15</a:t>
            </a:fld>
            <a:endParaRPr lang="en-IL"/>
          </a:p>
        </p:txBody>
      </p:sp>
    </p:spTree>
    <p:extLst>
      <p:ext uri="{BB962C8B-B14F-4D97-AF65-F5344CB8AC3E}">
        <p14:creationId xmlns:p14="http://schemas.microsoft.com/office/powerpoint/2010/main" val="2926371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השוואה מרחק פיקסלים בין תמונות – מודדת כמה אנחנו קרובים לתמונה הרצויה</a:t>
            </a: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השוואה בעזרת משימות צד בודק כמה אנחנו מקבלים תמונה אמיתית</a:t>
            </a:r>
          </a:p>
          <a:p>
            <a:pPr algn="just" rtl="1">
              <a:lnSpc>
                <a:spcPct val="150000"/>
              </a:lnSpc>
              <a:spcAft>
                <a:spcPts val="800"/>
              </a:spcAft>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פה אני צריך להיות באזור ה 35 דקות (לוקח בערך 8 דקות)</a:t>
            </a:r>
          </a:p>
          <a:p>
            <a:pPr algn="just" rtl="1">
              <a:lnSpc>
                <a:spcPct val="150000"/>
              </a:lnSpc>
              <a:spcAft>
                <a:spcPts val="800"/>
              </a:spcAft>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16</a:t>
            </a:fld>
            <a:endParaRPr lang="en-IL"/>
          </a:p>
        </p:txBody>
      </p:sp>
    </p:spTree>
    <p:extLst>
      <p:ext uri="{BB962C8B-B14F-4D97-AF65-F5344CB8AC3E}">
        <p14:creationId xmlns:p14="http://schemas.microsoft.com/office/powerpoint/2010/main" val="184613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17</a:t>
            </a:fld>
            <a:endParaRPr lang="en-IL"/>
          </a:p>
        </p:txBody>
      </p:sp>
    </p:spTree>
    <p:extLst>
      <p:ext uri="{BB962C8B-B14F-4D97-AF65-F5344CB8AC3E}">
        <p14:creationId xmlns:p14="http://schemas.microsoft.com/office/powerpoint/2010/main" val="401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18</a:t>
            </a:fld>
            <a:endParaRPr lang="en-IL"/>
          </a:p>
        </p:txBody>
      </p:sp>
    </p:spTree>
    <p:extLst>
      <p:ext uri="{BB962C8B-B14F-4D97-AF65-F5344CB8AC3E}">
        <p14:creationId xmlns:p14="http://schemas.microsoft.com/office/powerpoint/2010/main" val="124969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שהערכים ביחסים דומים כך מקבלים ערך 1, אם אחד שונה משמעותי מקבלים ערך 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19</a:t>
            </a:fld>
            <a:endParaRPr lang="en-IL"/>
          </a:p>
        </p:txBody>
      </p:sp>
    </p:spTree>
    <p:extLst>
      <p:ext uri="{BB962C8B-B14F-4D97-AF65-F5344CB8AC3E}">
        <p14:creationId xmlns:p14="http://schemas.microsoft.com/office/powerpoint/2010/main" val="469913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שיש יותר רעש מדד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בנוסף כאשר התוצרים לא דומים במאפיינים לאוביקטים האמיתיים ,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p:txBody>
      </p:sp>
      <p:sp>
        <p:nvSpPr>
          <p:cNvPr id="4" name="Slide Number Placeholder 3"/>
          <p:cNvSpPr>
            <a:spLocks noGrp="1"/>
          </p:cNvSpPr>
          <p:nvPr>
            <p:ph type="sldNum" sz="quarter" idx="5"/>
          </p:nvPr>
        </p:nvSpPr>
        <p:spPr/>
        <p:txBody>
          <a:bodyPr/>
          <a:lstStyle/>
          <a:p>
            <a:fld id="{8AA38FA9-D79C-44A4-BEF3-58A47161DD1D}" type="slidenum">
              <a:rPr lang="en-IL" smtClean="0"/>
              <a:t>20</a:t>
            </a:fld>
            <a:endParaRPr lang="en-IL"/>
          </a:p>
        </p:txBody>
      </p:sp>
    </p:spTree>
    <p:extLst>
      <p:ext uri="{BB962C8B-B14F-4D97-AF65-F5344CB8AC3E}">
        <p14:creationId xmlns:p14="http://schemas.microsoft.com/office/powerpoint/2010/main" val="315015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𝑟</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𝑔</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𝛾</m:t>
                    </m:r>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Choice>
        <mc:Fallback xmlns="">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lang="en-US" sz="1800" i="0">
                    <a:effectLst/>
                    <a:latin typeface="Cambria Math" panose="02040503050406030204" pitchFamily="18" charset="0"/>
                    <a:ea typeface="Calibri" panose="020F0502020204030204" pitchFamily="34" charset="0"/>
                    <a:cs typeface="Arial" panose="020B0604020202020204" pitchFamily="34" charset="0"/>
                  </a:rPr>
                  <a:t>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 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𝑔</a:t>
                </a:r>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en-IL" sz="1800" i="0">
                    <a:effectLst/>
                    <a:latin typeface="Cambria Math" panose="02040503050406030204" pitchFamily="18" charset="0"/>
                    <a:ea typeface="Calibri" panose="020F0502020204030204" pitchFamily="34" charset="0"/>
                    <a:cs typeface="Arial" panose="020B0604020202020204" pitchFamily="34" charset="0"/>
                  </a:rPr>
                  <a:t>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Fallback>
      </mc:AlternateContent>
      <p:sp>
        <p:nvSpPr>
          <p:cNvPr id="4" name="Slide Number Placeholder 3"/>
          <p:cNvSpPr>
            <a:spLocks noGrp="1"/>
          </p:cNvSpPr>
          <p:nvPr>
            <p:ph type="sldNum" sz="quarter" idx="5"/>
          </p:nvPr>
        </p:nvSpPr>
        <p:spPr/>
        <p:txBody>
          <a:bodyPr/>
          <a:lstStyle/>
          <a:p>
            <a:fld id="{F4CBC375-BCA4-4F44-8F26-1FAF20F80CC5}" type="slidenum">
              <a:rPr lang="en-IL" smtClean="0"/>
              <a:t>24</a:t>
            </a:fld>
            <a:endParaRPr lang="en-IL"/>
          </a:p>
        </p:txBody>
      </p:sp>
    </p:spTree>
    <p:extLst>
      <p:ext uri="{BB962C8B-B14F-4D97-AF65-F5344CB8AC3E}">
        <p14:creationId xmlns:p14="http://schemas.microsoft.com/office/powerpoint/2010/main" val="353729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26</a:t>
            </a:fld>
            <a:endParaRPr lang="en-IL"/>
          </a:p>
        </p:txBody>
      </p:sp>
    </p:spTree>
    <p:extLst>
      <p:ext uri="{BB962C8B-B14F-4D97-AF65-F5344CB8AC3E}">
        <p14:creationId xmlns:p14="http://schemas.microsoft.com/office/powerpoint/2010/main" val="197649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David" panose="020E0502060401010101" pitchFamily="34" charset="-79"/>
              </a:rPr>
              <a:t>שנורמליזציה בעזרת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משנה את הבעיה ממיפוי של קלט אחד לפלט אחד למיפוי מקבוצה שלמה של קלטים לקבוצה שלמה של פלטים. בתנאי רגולציה על הגרדיאנט רצינו להטיל קנס על הנורמה של הגרדיאנט של הדיסקרימנטור ביחס לקלט יחיד, ולא לכל הקבוצה. כדי לפתור את הבעיה זו, מחברי המאמר הציעו להשמיט את שכבת ה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ולהחליפו ב </a:t>
            </a:r>
            <a:r>
              <a:rPr lang="en-US" sz="1800" dirty="0">
                <a:effectLst/>
                <a:latin typeface="David" panose="020E0502060401010101" pitchFamily="34" charset="-79"/>
                <a:ea typeface="Calibri" panose="020F0502020204030204" pitchFamily="34" charset="0"/>
                <a:cs typeface="Arial" panose="020B0604020202020204" pitchFamily="34" charset="0"/>
              </a:rPr>
              <a:t>layer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3DB9A2-6736-4C8B-9CA9-51D88F7DA02D}" type="slidenum">
              <a:rPr lang="en-IL" smtClean="0"/>
              <a:t>27</a:t>
            </a:fld>
            <a:endParaRPr lang="en-IL"/>
          </a:p>
        </p:txBody>
      </p:sp>
    </p:spTree>
    <p:extLst>
      <p:ext uri="{BB962C8B-B14F-4D97-AF65-F5344CB8AC3E}">
        <p14:creationId xmlns:p14="http://schemas.microsoft.com/office/powerpoint/2010/main" val="89518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3</a:t>
            </a:fld>
            <a:endParaRPr lang="en-IL"/>
          </a:p>
        </p:txBody>
      </p:sp>
    </p:spTree>
    <p:extLst>
      <p:ext uri="{BB962C8B-B14F-4D97-AF65-F5344CB8AC3E}">
        <p14:creationId xmlns:p14="http://schemas.microsoft.com/office/powerpoint/2010/main" val="173513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28</a:t>
            </a:fld>
            <a:endParaRPr lang="en-IL"/>
          </a:p>
        </p:txBody>
      </p:sp>
    </p:spTree>
    <p:extLst>
      <p:ext uri="{BB962C8B-B14F-4D97-AF65-F5344CB8AC3E}">
        <p14:creationId xmlns:p14="http://schemas.microsoft.com/office/powerpoint/2010/main" val="958222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29</a:t>
            </a:fld>
            <a:endParaRPr lang="en-IL"/>
          </a:p>
        </p:txBody>
      </p:sp>
    </p:spTree>
    <p:extLst>
      <p:ext uri="{BB962C8B-B14F-4D97-AF65-F5344CB8AC3E}">
        <p14:creationId xmlns:p14="http://schemas.microsoft.com/office/powerpoint/2010/main" val="4281554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31</a:t>
            </a:fld>
            <a:endParaRPr lang="en-IL"/>
          </a:p>
        </p:txBody>
      </p:sp>
    </p:spTree>
    <p:extLst>
      <p:ext uri="{BB962C8B-B14F-4D97-AF65-F5344CB8AC3E}">
        <p14:creationId xmlns:p14="http://schemas.microsoft.com/office/powerpoint/2010/main" val="1418006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כי ארכיטקטורת </a:t>
            </a:r>
            <a:r>
              <a:rPr lang="en-US" dirty="0"/>
              <a:t>pix2pix</a:t>
            </a:r>
            <a:r>
              <a:rPr lang="he-IL" dirty="0"/>
              <a:t> הייתה יותר טובה בכל המדדים</a:t>
            </a:r>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32</a:t>
            </a:fld>
            <a:endParaRPr lang="en-IL"/>
          </a:p>
        </p:txBody>
      </p:sp>
    </p:spTree>
    <p:extLst>
      <p:ext uri="{BB962C8B-B14F-4D97-AF65-F5344CB8AC3E}">
        <p14:creationId xmlns:p14="http://schemas.microsoft.com/office/powerpoint/2010/main" val="2497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34</a:t>
            </a:fld>
            <a:endParaRPr lang="en-IL"/>
          </a:p>
        </p:txBody>
      </p:sp>
    </p:spTree>
    <p:extLst>
      <p:ext uri="{BB962C8B-B14F-4D97-AF65-F5344CB8AC3E}">
        <p14:creationId xmlns:p14="http://schemas.microsoft.com/office/powerpoint/2010/main" val="1854515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AA38FA9-D79C-44A4-BEF3-58A47161DD1D}" type="slidenum">
              <a:rPr lang="en-IL" smtClean="0"/>
              <a:t>6</a:t>
            </a:fld>
            <a:endParaRPr lang="en-IL" dirty="0"/>
          </a:p>
        </p:txBody>
      </p:sp>
    </p:spTree>
    <p:extLst>
      <p:ext uri="{BB962C8B-B14F-4D97-AF65-F5344CB8AC3E}">
        <p14:creationId xmlns:p14="http://schemas.microsoft.com/office/powerpoint/2010/main" val="191297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7</a:t>
            </a:fld>
            <a:endParaRPr lang="en-IL"/>
          </a:p>
        </p:txBody>
      </p:sp>
    </p:spTree>
    <p:extLst>
      <p:ext uri="{BB962C8B-B14F-4D97-AF65-F5344CB8AC3E}">
        <p14:creationId xmlns:p14="http://schemas.microsoft.com/office/powerpoint/2010/main" val="8375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8</a:t>
            </a:fld>
            <a:endParaRPr lang="en-IL"/>
          </a:p>
        </p:txBody>
      </p:sp>
    </p:spTree>
    <p:extLst>
      <p:ext uri="{BB962C8B-B14F-4D97-AF65-F5344CB8AC3E}">
        <p14:creationId xmlns:p14="http://schemas.microsoft.com/office/powerpoint/2010/main" val="3432812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שלא כמו בארכיטקטורה המקורית שרצו לייצר תמונה כלשהי, עכשיו רוצים תמונה ספציפית עם משמעות נבחרת.</a:t>
            </a:r>
          </a:p>
          <a:p>
            <a:pPr algn="r"/>
            <a:r>
              <a:rPr lang="he-IL" dirty="0"/>
              <a:t>לכן רוצים להשוות לתוצר שאני רוצה לקבל.</a:t>
            </a:r>
          </a:p>
          <a:p>
            <a:pPr algn="r"/>
            <a:r>
              <a:rPr lang="he-IL" dirty="0"/>
              <a:t>נראה ברוב העבודות השוואה של תוכן או מרחק פיקסלים מהתמונה אותה רוצים לשחזר או לשנות, הסיבה לכך שרוצים שהתמונה המיוצרת תהיה קרובה לתמונת המקור.</a:t>
            </a:r>
          </a:p>
          <a:p>
            <a:pPr algn="r"/>
            <a:endParaRPr lang="he-IL" dirty="0"/>
          </a:p>
          <a:p>
            <a:pPr algn="r"/>
            <a:endParaRPr lang="he-IL" dirty="0"/>
          </a:p>
          <a:p>
            <a:pPr lvl="2" algn="just" rtl="1">
              <a:lnSpc>
                <a:spcPct val="150000"/>
              </a:lnSpc>
              <a:spcAft>
                <a:spcPts val="800"/>
              </a:spcAft>
            </a:pPr>
            <a:r>
              <a:rPr lang="he-IL" dirty="0">
                <a:effectLst/>
                <a:latin typeface="Arial" panose="020B0604020202020204" pitchFamily="34" charset="0"/>
                <a:ea typeface="Arial" panose="020B0604020202020204" pitchFamily="34" charset="0"/>
                <a:cs typeface="Arial" panose="020B0604020202020204" pitchFamily="34" charset="0"/>
              </a:rPr>
              <a:t>יש כמה אפשרויות שחזור עבור אותו מרחב פיקסלים – לא רוצים לקבל ערך יחיד מינמלי מבין האפשרויוות, רוצים לקבל ערך שנראה עם פיצרים אמיתיים סמנטית</a:t>
            </a:r>
          </a:p>
          <a:p>
            <a:pPr lvl="2" algn="just" rtl="1">
              <a:lnSpc>
                <a:spcPct val="150000"/>
              </a:lnSpc>
              <a:spcAft>
                <a:spcPts val="800"/>
              </a:spcAft>
            </a:pPr>
            <a:r>
              <a:rPr lang="he-IL" dirty="0">
                <a:latin typeface="Arial" panose="020B0604020202020204" pitchFamily="34" charset="0"/>
                <a:ea typeface="Arial" panose="020B0604020202020204" pitchFamily="34" charset="0"/>
                <a:cs typeface="Arial" panose="020B0604020202020204" pitchFamily="34" charset="0"/>
              </a:rPr>
              <a:t>אין לנו את הערכים המדוייקים להשוות אליהם באימון – הורדת רעש</a:t>
            </a:r>
            <a:r>
              <a:rPr lang="en-US" dirty="0">
                <a:latin typeface="Arial" panose="020B0604020202020204" pitchFamily="34" charset="0"/>
                <a:ea typeface="Arial" panose="020B0604020202020204" pitchFamily="34" charset="0"/>
                <a:cs typeface="Arial" panose="020B0604020202020204" pitchFamily="34" charset="0"/>
              </a:rPr>
              <a:t> </a:t>
            </a:r>
            <a:r>
              <a:rPr lang="he-IL" dirty="0">
                <a:latin typeface="Arial" panose="020B0604020202020204" pitchFamily="34" charset="0"/>
                <a:ea typeface="Arial" panose="020B0604020202020204" pitchFamily="34" charset="0"/>
                <a:cs typeface="Arial" panose="020B0604020202020204" pitchFamily="34" charset="0"/>
              </a:rPr>
              <a:t>ערפל, אני יכול להשוות לתמונה אחרת דומה אבל לא התמונה המדוייקת, לא בהכרך יש לי את התמונה ללא הרעש </a:t>
            </a:r>
          </a:p>
          <a:p>
            <a:pPr lvl="2" algn="just" rtl="1">
              <a:lnSpc>
                <a:spcPct val="150000"/>
              </a:lnSpc>
              <a:spcAft>
                <a:spcPts val="800"/>
              </a:spcAft>
            </a:pPr>
            <a:r>
              <a:rPr lang="he-IL" dirty="0">
                <a:effectLst/>
                <a:latin typeface="Arial" panose="020B0604020202020204" pitchFamily="34" charset="0"/>
                <a:ea typeface="Arial" panose="020B0604020202020204" pitchFamily="34" charset="0"/>
              </a:rPr>
              <a:t>מייצרים אובייקטים שרוצים שיראו אמיתי ולא מדויק – הגדלת רזולוציה שמתמקדת לא בדיוק אלה באיכות כמה התמונה נראית טוב</a:t>
            </a:r>
          </a:p>
          <a:p>
            <a:pPr lvl="2"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10</a:t>
            </a:fld>
            <a:endParaRPr lang="en-IL"/>
          </a:p>
        </p:txBody>
      </p:sp>
    </p:spTree>
    <p:extLst>
      <p:ext uri="{BB962C8B-B14F-4D97-AF65-F5344CB8AC3E}">
        <p14:creationId xmlns:p14="http://schemas.microsoft.com/office/powerpoint/2010/main" val="67803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lvl="1" algn="r" rtl="1"/>
            <a:r>
              <a:rPr lang="en-US" dirty="0" err="1"/>
              <a:t>batchNorm</a:t>
            </a:r>
            <a:r>
              <a:rPr lang="he-IL" dirty="0"/>
              <a:t> מנרמלים את הכניסות עבור כל שכבה לפי תוחלת 0 ושונות 1.</a:t>
            </a:r>
          </a:p>
          <a:p>
            <a:pPr lvl="1" algn="r"/>
            <a:r>
              <a:rPr lang="he-IL" b="0" i="0" dirty="0">
                <a:solidFill>
                  <a:srgbClr val="050505"/>
                </a:solidFill>
                <a:effectLst/>
                <a:latin typeface="Segoe UI Historic" panose="020B0502040204020203" pitchFamily="34" charset="0"/>
              </a:rPr>
              <a:t>הסיגנל בכניסה לכל שכבה יכול להשתנות מאוד בין איטרציות ולהיראות כאילו מגיע מפילוג שונה בכל פעם, </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הסיבה לכך הוא השינוי הנוצר בעקבות עדכון פרמטרים מהשכבה הקודמת, הגורם לשינוי בכניסות שהשכבה הנוכחית מקבלת.</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והטיעון הרווח הוא שהשכבות שמעל צריכות להתאים את עצמן לסיגנל המשתנה, ולכן זה מאט את ההתכנסות.</a:t>
            </a:r>
          </a:p>
          <a:p>
            <a:pPr algn="r" rtl="1"/>
            <a:endParaRPr lang="he-IL" dirty="0"/>
          </a:p>
          <a:p>
            <a:pPr algn="r" rtl="1"/>
            <a:endParaRPr lang="he-IL" dirty="0"/>
          </a:p>
          <a:p>
            <a:pPr algn="r" rtl="1"/>
            <a:endParaRPr lang="he-IL" dirty="0"/>
          </a:p>
          <a:p>
            <a:pPr algn="r" rtl="1"/>
            <a:endParaRPr lang="he-IL" dirty="0"/>
          </a:p>
          <a:p>
            <a:pPr algn="r" rtl="1"/>
            <a:r>
              <a:rPr lang="he-IL" dirty="0"/>
              <a:t>חיבור נוסף משפר את האיכות ולא משפיע על הזמן</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11</a:t>
            </a:fld>
            <a:endParaRPr lang="en-IL"/>
          </a:p>
        </p:txBody>
      </p:sp>
    </p:spTree>
    <p:extLst>
      <p:ext uri="{BB962C8B-B14F-4D97-AF65-F5344CB8AC3E}">
        <p14:creationId xmlns:p14="http://schemas.microsoft.com/office/powerpoint/2010/main" val="397844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12</a:t>
            </a:fld>
            <a:endParaRPr lang="en-IL"/>
          </a:p>
        </p:txBody>
      </p:sp>
    </p:spTree>
    <p:extLst>
      <p:ext uri="{BB962C8B-B14F-4D97-AF65-F5344CB8AC3E}">
        <p14:creationId xmlns:p14="http://schemas.microsoft.com/office/powerpoint/2010/main" val="3141730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13</a:t>
            </a:fld>
            <a:endParaRPr lang="en-IL"/>
          </a:p>
        </p:txBody>
      </p:sp>
    </p:spTree>
    <p:extLst>
      <p:ext uri="{BB962C8B-B14F-4D97-AF65-F5344CB8AC3E}">
        <p14:creationId xmlns:p14="http://schemas.microsoft.com/office/powerpoint/2010/main" val="658084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5CD1-D19C-3BFF-CDFB-9AFF8DBCA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B921896-75D6-0582-00ED-CCCA5794B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930B34B-5BE2-CD65-95B9-2B6AB0956ACD}"/>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667B312F-84E2-08D8-1080-187D1154E29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9F1584-E8DC-EE5C-6D7A-5B665B07044D}"/>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709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42E-1F23-8410-DD64-EEDF4E6CE4C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8BE0B2-FB4E-B48C-71D4-06C291FD5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813D467-1071-6D3E-F5A2-B06BF0289243}"/>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76B72153-5EC8-AA4C-E4F0-541B7A1B18A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295E15-5D2D-2BB6-C0FA-794B1CD5129B}"/>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2824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11686-0182-B347-74E6-632A0D8B5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18BC248-6C27-A25B-802F-6451895036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F7BBEE6-C279-094E-D695-EB57B77A57D4}"/>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39DF29C7-D22B-4B72-5AF2-4EA7F24022F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B38679-ADB0-0FBF-663C-1E92D031B91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91337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8791-483B-7F1E-B8C4-73B8F722F62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18B53C4-1E4C-28FF-6501-B8B4DE510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21D9C20-C937-1383-3D7A-5BFAD7B1ED6D}"/>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CB0960A3-96EF-0709-3DE5-31DA40F3E25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BF3529-CA0A-7EEB-EF7C-AEA57B0DC0D5}"/>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19020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9560-D032-EA8F-E66F-423D4ED48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CB17A24-D831-BCFB-7DE7-DE81833F4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6628A-8819-73D3-AEC5-ED094C3D222E}"/>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3F1FB856-4F0B-A44E-DFFB-F4A082271D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303164-99B0-D8AB-1524-DDA07DFC97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65048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84D9-41E5-B4D7-FED1-FE961A6507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E053B83-F251-774B-BA70-15F6A1915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6D72A15-046E-74D2-5C29-74FD4BFA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2AB3D4F-02BF-777E-6670-8E5AFA4D0D9F}"/>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6" name="Footer Placeholder 5">
            <a:extLst>
              <a:ext uri="{FF2B5EF4-FFF2-40B4-BE49-F238E27FC236}">
                <a16:creationId xmlns:a16="http://schemas.microsoft.com/office/drawing/2014/main" id="{632D4B87-FBD2-073A-0C8A-9D9F24CA7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4CB04EC-8B1D-F2AC-DA25-D82B433ADB4C}"/>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9911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1121-CA80-BBE3-0BC4-A28516FAE2F4}"/>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E14340-8AA5-663E-4D45-C70C2A820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AB9B-07E5-BEFD-F74D-3422B943D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D3F6E10-6A51-7449-8699-B4167B963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9BD31-1474-7A2A-4873-273A8D1700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088AB55-0828-DBCE-BDC7-E73839F75B74}"/>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8" name="Footer Placeholder 7">
            <a:extLst>
              <a:ext uri="{FF2B5EF4-FFF2-40B4-BE49-F238E27FC236}">
                <a16:creationId xmlns:a16="http://schemas.microsoft.com/office/drawing/2014/main" id="{EA7EA945-4320-77C3-2C73-699FF5FFEBC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B6779F03-6930-8756-1F32-2B2EB1654184}"/>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22050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6D01-1F81-2C39-4B06-369C228094C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B72BCBF-98F6-71AF-A31B-D6C6BA827967}"/>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4" name="Footer Placeholder 3">
            <a:extLst>
              <a:ext uri="{FF2B5EF4-FFF2-40B4-BE49-F238E27FC236}">
                <a16:creationId xmlns:a16="http://schemas.microsoft.com/office/drawing/2014/main" id="{A71AD1D2-D4D4-E9C0-3CAC-EEF51E3479C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25A9250-3333-5FAD-3D21-4782DDB1F051}"/>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6403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0A2C5-276C-16CB-3C7E-67EB4A420396}"/>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3" name="Footer Placeholder 2">
            <a:extLst>
              <a:ext uri="{FF2B5EF4-FFF2-40B4-BE49-F238E27FC236}">
                <a16:creationId xmlns:a16="http://schemas.microsoft.com/office/drawing/2014/main" id="{5497D526-3B0F-9168-F83C-FF11B996211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C79E27A-7846-8C6F-4FD4-BA6E1D385EB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04653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A653-FA1C-256C-53E2-7F6078C6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538C6D4-BACA-AEE0-968E-0CB7903A3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2B164A2-B57E-429C-720C-C0813021C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D93D2-21F9-A5E9-B637-E3736360BE26}"/>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6" name="Footer Placeholder 5">
            <a:extLst>
              <a:ext uri="{FF2B5EF4-FFF2-40B4-BE49-F238E27FC236}">
                <a16:creationId xmlns:a16="http://schemas.microsoft.com/office/drawing/2014/main" id="{18A9588B-A561-813B-3A28-4B883E329F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BBA1DC2-BAEA-ECDE-B9C5-F1F1C66EA5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66600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F2C-5792-BF28-E2CA-1772D059B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3FCBEEF-B0C4-1A4C-BEC7-58AEC3BA7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7AA763-E2A9-6A75-B084-7BCE959EF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EA09A-1A4F-0BA7-05DA-9792922C40D5}"/>
              </a:ext>
            </a:extLst>
          </p:cNvPr>
          <p:cNvSpPr>
            <a:spLocks noGrp="1"/>
          </p:cNvSpPr>
          <p:nvPr>
            <p:ph type="dt" sz="half" idx="10"/>
          </p:nvPr>
        </p:nvSpPr>
        <p:spPr/>
        <p:txBody>
          <a:bodyPr/>
          <a:lstStyle/>
          <a:p>
            <a:fld id="{482D2A71-F02D-4700-810B-6770B5B9BBAE}" type="datetimeFigureOut">
              <a:rPr lang="en-IL" smtClean="0"/>
              <a:t>31/08/2023</a:t>
            </a:fld>
            <a:endParaRPr lang="en-IL"/>
          </a:p>
        </p:txBody>
      </p:sp>
      <p:sp>
        <p:nvSpPr>
          <p:cNvPr id="6" name="Footer Placeholder 5">
            <a:extLst>
              <a:ext uri="{FF2B5EF4-FFF2-40B4-BE49-F238E27FC236}">
                <a16:creationId xmlns:a16="http://schemas.microsoft.com/office/drawing/2014/main" id="{855BD362-04FE-ADB1-B5BF-0CCF5FCFF1E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BE184AD-78EC-F5E4-63C5-24732A120D6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2766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5DD0C4-0610-4123-B828-6BD52F496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EC288CD-A660-B31F-927F-5ED684EFD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980938A-453B-78CF-56EE-725BBC9EB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D2A71-F02D-4700-810B-6770B5B9BBAE}" type="datetimeFigureOut">
              <a:rPr lang="en-IL" smtClean="0"/>
              <a:t>31/08/2023</a:t>
            </a:fld>
            <a:endParaRPr lang="en-IL"/>
          </a:p>
        </p:txBody>
      </p:sp>
      <p:sp>
        <p:nvSpPr>
          <p:cNvPr id="5" name="Footer Placeholder 4">
            <a:extLst>
              <a:ext uri="{FF2B5EF4-FFF2-40B4-BE49-F238E27FC236}">
                <a16:creationId xmlns:a16="http://schemas.microsoft.com/office/drawing/2014/main" id="{8D78E3CA-C1E1-4834-559A-23F9CCAF0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4BBB823-617C-90C3-D1F3-D965BC936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F292F-A8C0-43D7-9E05-64F5592E9BBD}" type="slidenum">
              <a:rPr lang="en-IL" smtClean="0"/>
              <a:t>‹#›</a:t>
            </a:fld>
            <a:endParaRPr lang="en-IL"/>
          </a:p>
        </p:txBody>
      </p:sp>
    </p:spTree>
    <p:extLst>
      <p:ext uri="{BB962C8B-B14F-4D97-AF65-F5344CB8AC3E}">
        <p14:creationId xmlns:p14="http://schemas.microsoft.com/office/powerpoint/2010/main" val="92397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32.png"/><Relationship Id="rId2" Type="http://schemas.openxmlformats.org/officeDocument/2006/relationships/notesSlide" Target="../notesSlides/notesSlide11.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30.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6.png"/><Relationship Id="rId3"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45.png"/><Relationship Id="rId2" Type="http://schemas.openxmlformats.org/officeDocument/2006/relationships/image" Target="../media/image14.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4.png"/><Relationship Id="rId5" Type="http://schemas.openxmlformats.org/officeDocument/2006/relationships/image" Target="../media/image19.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18.png"/><Relationship Id="rId9" Type="http://schemas.openxmlformats.org/officeDocument/2006/relationships/image" Target="../media/image25.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FB6-CF3D-33E0-202A-5322B541BC99}"/>
              </a:ext>
            </a:extLst>
          </p:cNvPr>
          <p:cNvSpPr>
            <a:spLocks noGrp="1"/>
          </p:cNvSpPr>
          <p:nvPr>
            <p:ph type="ctrTitle"/>
          </p:nvPr>
        </p:nvSpPr>
        <p:spPr>
          <a:xfrm>
            <a:off x="684225" y="746840"/>
            <a:ext cx="5402454" cy="2510445"/>
          </a:xfrm>
        </p:spPr>
        <p:txBody>
          <a:bodyPr>
            <a:normAutofit/>
          </a:bodyPr>
          <a:lstStyle/>
          <a:p>
            <a:pP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ea typeface="Calibri" panose="020F0502020204030204" pitchFamily="34" charset="0"/>
                <a:cs typeface="Arial" panose="020B0604020202020204" pitchFamily="34" charset="0"/>
              </a:rPr>
              <a:t>שיפור רזולוציה של תמונות בעזרת רשתות </a:t>
            </a:r>
            <a:br>
              <a:rPr lang="en-US" sz="1800" b="1" dirty="0">
                <a:effectLst/>
                <a:ea typeface="Calibri" panose="020F0502020204030204" pitchFamily="34" charset="0"/>
                <a:cs typeface="Arial" panose="020B0604020202020204" pitchFamily="34" charset="0"/>
              </a:rPr>
            </a:br>
            <a:r>
              <a:rPr lang="en-US" sz="1800" b="1" dirty="0">
                <a:effectLst/>
                <a:latin typeface="Arial" panose="020B0604020202020204" pitchFamily="34" charset="0"/>
                <a:ea typeface="Calibri" panose="020F0502020204030204" pitchFamily="34" charset="0"/>
                <a:cs typeface="Arial" panose="020B0604020202020204" pitchFamily="34" charset="0"/>
              </a:rPr>
              <a:t>GAN</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E98927C-1B47-F689-95A6-8F6CCB53317A}"/>
              </a:ext>
            </a:extLst>
          </p:cNvPr>
          <p:cNvSpPr>
            <a:spLocks noGrp="1"/>
          </p:cNvSpPr>
          <p:nvPr>
            <p:ph type="subTitle" idx="1"/>
          </p:nvPr>
        </p:nvSpPr>
        <p:spPr>
          <a:xfrm>
            <a:off x="684225" y="3425899"/>
            <a:ext cx="5185297" cy="2309737"/>
          </a:xfrm>
        </p:spPr>
        <p:txBody>
          <a:bodyPr>
            <a:noAutofit/>
          </a:bodyPr>
          <a:lstStyle/>
          <a:p>
            <a:pPr algn="ctr" rtl="1">
              <a:lnSpc>
                <a:spcPct val="150000"/>
              </a:lnSpc>
              <a:spcAft>
                <a:spcPts val="800"/>
              </a:spcAft>
            </a:pPr>
            <a:r>
              <a:rPr lang="he-IL" sz="1200" b="1" dirty="0">
                <a:effectLst/>
                <a:latin typeface="Calibri" panose="020F0502020204030204" pitchFamily="34" charset="0"/>
                <a:ea typeface="Calibri" panose="020F0502020204030204" pitchFamily="34" charset="0"/>
                <a:cs typeface="Arial" panose="020B0604020202020204" pitchFamily="34" charset="0"/>
              </a:rPr>
              <a:t>הוכן על ידי ליאור בומוורצל </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200" b="1" dirty="0">
                <a:effectLst/>
                <a:latin typeface="Calibri" panose="020F0502020204030204" pitchFamily="34" charset="0"/>
                <a:ea typeface="Calibri" panose="020F0502020204030204" pitchFamily="34" charset="0"/>
                <a:cs typeface="Arial" panose="020B0604020202020204" pitchFamily="34" charset="0"/>
              </a:rPr>
              <a:t> </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200" b="1" dirty="0">
                <a:effectLst/>
                <a:latin typeface="Calibri" panose="020F0502020204030204" pitchFamily="34" charset="0"/>
                <a:ea typeface="Calibri" panose="020F0502020204030204" pitchFamily="34" charset="0"/>
                <a:cs typeface="Arial" panose="020B0604020202020204" pitchFamily="34" charset="0"/>
              </a:rPr>
              <a:t> </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200" b="1" dirty="0">
                <a:effectLst/>
                <a:latin typeface="Calibri" panose="020F0502020204030204" pitchFamily="34" charset="0"/>
                <a:ea typeface="Calibri" panose="020F0502020204030204" pitchFamily="34" charset="0"/>
                <a:cs typeface="Arial" panose="020B0604020202020204" pitchFamily="34" charset="0"/>
              </a:rPr>
              <a:t> </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	</a:t>
            </a:r>
            <a:r>
              <a:rPr lang="he-IL" sz="1200" b="1" dirty="0">
                <a:effectLst/>
                <a:latin typeface="Calibri" panose="020F0502020204030204" pitchFamily="34" charset="0"/>
                <a:ea typeface="Calibri" panose="020F0502020204030204" pitchFamily="34" charset="0"/>
                <a:cs typeface="Arial" panose="020B0604020202020204" pitchFamily="34" charset="0"/>
              </a:rPr>
              <a:t>הפרויקט הוכנה בהדרכתה של ד"ר מיריי אביגל</a:t>
            </a:r>
            <a:endParaRPr lang="en-IL" sz="1200" dirty="0">
              <a:effectLst/>
              <a:latin typeface="Calibri" panose="020F0502020204030204" pitchFamily="34" charset="0"/>
              <a:ea typeface="Calibri" panose="020F0502020204030204" pitchFamily="34" charset="0"/>
              <a:cs typeface="Arial" panose="020B0604020202020204" pitchFamily="34" charset="0"/>
            </a:endParaRPr>
          </a:p>
          <a:p>
            <a:endParaRPr lang="en-IL" sz="1200" dirty="0"/>
          </a:p>
        </p:txBody>
      </p:sp>
      <p:pic>
        <p:nvPicPr>
          <p:cNvPr id="4" name="Picture 3" descr="Abstract smoke background">
            <a:extLst>
              <a:ext uri="{FF2B5EF4-FFF2-40B4-BE49-F238E27FC236}">
                <a16:creationId xmlns:a16="http://schemas.microsoft.com/office/drawing/2014/main" id="{E9898116-6F82-746C-C284-B42D86283BB7}"/>
              </a:ext>
            </a:extLst>
          </p:cNvPr>
          <p:cNvPicPr>
            <a:picLocks noChangeAspect="1"/>
          </p:cNvPicPr>
          <p:nvPr/>
        </p:nvPicPr>
        <p:blipFill rotWithShape="1">
          <a:blip r:embed="rId2"/>
          <a:srcRect l="16904" r="237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24535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פונקציית הפסד לשחזור תמונה</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fontScale="85000" lnSpcReduction="20000"/>
              </a:bodyPr>
              <a:lstStyle/>
              <a:p>
                <a:pPr lvl="1" algn="just" rtl="1">
                  <a:lnSpc>
                    <a:spcPct val="150000"/>
                  </a:lnSpc>
                  <a:spcAft>
                    <a:spcPts val="800"/>
                  </a:spcAft>
                </a:pPr>
                <a:r>
                  <a:rPr lang="en-US" dirty="0">
                    <a:ea typeface="Arial" panose="020B0604020202020204" pitchFamily="34" charset="0"/>
                    <a:cs typeface="Arial" panose="020B0604020202020204" pitchFamily="34" charset="0"/>
                  </a:rPr>
                  <a:t>Pixel distance loss </a:t>
                </a:r>
                <a14:m>
                  <m:oMath xmlns:m="http://schemas.openxmlformats.org/officeDocument/2006/math">
                    <m:sSub>
                      <m:sSubPr>
                        <m:ctrlPr>
                          <a:rPr lang="en-IL" sz="1800" i="1" smtClean="0">
                            <a:effectLst/>
                            <a:latin typeface="Cambria Math" panose="02040503050406030204" pitchFamily="18" charset="0"/>
                            <a:ea typeface="Arial" panose="020B0604020202020204" pitchFamily="34" charset="0"/>
                            <a:cs typeface="Arial" panose="020B0604020202020204" pitchFamily="34" charset="0"/>
                          </a:rPr>
                        </m:ctrlPr>
                      </m:sSubPr>
                      <m:e>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m:rPr>
                                <m:sty m:val="p"/>
                              </m:rPr>
                              <a:rPr lang="en-US" sz="1800">
                                <a:effectLst/>
                                <a:latin typeface="Cambria Math" panose="02040503050406030204" pitchFamily="18" charset="0"/>
                                <a:ea typeface="Arial" panose="020B0604020202020204" pitchFamily="34" charset="0"/>
                                <a:cs typeface="Arial" panose="020B0604020202020204" pitchFamily="34" charset="0"/>
                              </a:rPr>
                              <m:t>L</m:t>
                            </m:r>
                          </m:e>
                          <m:sub>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i="1">
                                    <a:effectLst/>
                                    <a:latin typeface="Cambria Math" panose="02040503050406030204" pitchFamily="18" charset="0"/>
                                    <a:ea typeface="Arial" panose="020B0604020202020204" pitchFamily="34" charset="0"/>
                                    <a:cs typeface="Arial" panose="020B0604020202020204" pitchFamily="34" charset="0"/>
                                  </a:rPr>
                                  <m:t>𝐿</m:t>
                                </m:r>
                              </m:e>
                              <m:sub>
                                <m:r>
                                  <a:rPr lang="en-US" sz="1800" i="1">
                                    <a:effectLst/>
                                    <a:latin typeface="Cambria Math" panose="02040503050406030204" pitchFamily="18" charset="0"/>
                                    <a:ea typeface="Arial" panose="020B0604020202020204" pitchFamily="34" charset="0"/>
                                    <a:cs typeface="Arial" panose="020B0604020202020204" pitchFamily="34" charset="0"/>
                                  </a:rPr>
                                  <m:t>𝑘</m:t>
                                </m:r>
                              </m:sub>
                            </m:sSub>
                          </m:sub>
                        </m:sSub>
                        <m:r>
                          <a:rPr lang="en-US" sz="1800">
                            <a:effectLst/>
                            <a:latin typeface="Cambria Math" panose="02040503050406030204" pitchFamily="18" charset="0"/>
                            <a:ea typeface="Arial" panose="020B0604020202020204" pitchFamily="34" charset="0"/>
                            <a:cs typeface="Arial" panose="020B0604020202020204" pitchFamily="34" charset="0"/>
                          </a:rPr>
                          <m:t>(</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G</m:t>
                        </m:r>
                        <m:r>
                          <a:rPr lang="en-US" sz="1800">
                            <a:effectLst/>
                            <a:latin typeface="Cambria Math" panose="02040503050406030204" pitchFamily="18" charset="0"/>
                            <a:ea typeface="Arial" panose="020B0604020202020204" pitchFamily="34" charset="0"/>
                            <a:cs typeface="Arial" panose="020B0604020202020204" pitchFamily="34" charset="0"/>
                          </a:rPr>
                          <m:t>) =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E</m:t>
                        </m:r>
                      </m:e>
                      <m:sub>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a:effectLst/>
                                <a:latin typeface="Cambria Math" panose="02040503050406030204" pitchFamily="18" charset="0"/>
                                <a:ea typeface="Arial" panose="020B0604020202020204" pitchFamily="34" charset="0"/>
                                <a:cs typeface="Arial" panose="020B0604020202020204" pitchFamily="34" charset="0"/>
                              </a:rPr>
                              <m:t>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P</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data</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e>
                        </m:d>
                      </m:sub>
                    </m:sSub>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𝑌</m:t>
                        </m:r>
                        <m:r>
                          <a:rPr lang="he-IL" sz="1800" i="1">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𝐺</m:t>
                        </m:r>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𝑥</m:t>
                        </m:r>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k</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oMath>
                </a14:m>
                <a:endParaRPr lang="en-IL" sz="1800" dirty="0">
                  <a:effectLst/>
                  <a:latin typeface="Arial" panose="020B0604020202020204" pitchFamily="34" charset="0"/>
                  <a:ea typeface="Arial" panose="020B0604020202020204" pitchFamily="34" charset="0"/>
                </a:endParaRPr>
              </a:p>
              <a:p>
                <a:pPr lvl="1" algn="just" rtl="1">
                  <a:lnSpc>
                    <a:spcPct val="150000"/>
                  </a:lnSpc>
                  <a:spcAft>
                    <a:spcPts val="800"/>
                  </a:spcAft>
                </a:pPr>
                <a:r>
                  <a:rPr lang="en-US" dirty="0">
                    <a:ea typeface="Arial" panose="020B0604020202020204" pitchFamily="34" charset="0"/>
                    <a:cs typeface="Arial" panose="020B0604020202020204" pitchFamily="34" charset="0"/>
                  </a:rPr>
                  <a:t> Content distance loss </a:t>
                </a:r>
                <a14:m>
                  <m:oMath xmlns:m="http://schemas.openxmlformats.org/officeDocument/2006/math">
                    <m:sSub>
                      <m:sSubPr>
                        <m:ctrlPr>
                          <a:rPr lang="en-IL" sz="1800" i="1" smtClean="0">
                            <a:effectLst/>
                            <a:latin typeface="Cambria Math" panose="02040503050406030204" pitchFamily="18" charset="0"/>
                            <a:ea typeface="Arial" panose="020B0604020202020204" pitchFamily="34" charset="0"/>
                            <a:cs typeface="Arial" panose="020B0604020202020204" pitchFamily="34" charset="0"/>
                          </a:rPr>
                        </m:ctrlPr>
                      </m:sSubPr>
                      <m:e>
                        <m:r>
                          <a:rPr lang="he-IL" sz="1800" i="1">
                            <a:effectLst/>
                            <a:latin typeface="Cambria Math" panose="02040503050406030204" pitchFamily="18" charset="0"/>
                            <a:ea typeface="Arial" panose="020B0604020202020204" pitchFamily="34" charset="0"/>
                            <a:cs typeface="Cambria Math" panose="02040503050406030204" pitchFamily="18" charset="0"/>
                          </a:rPr>
                          <m:t>𝐿</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Content</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𝐺</m:t>
                    </m:r>
                    <m:r>
                      <a:rPr lang="he-IL" sz="1800">
                        <a:effectLst/>
                        <a:latin typeface="Cambria Math" panose="02040503050406030204" pitchFamily="18" charset="0"/>
                        <a:ea typeface="Arial" panose="020B0604020202020204" pitchFamily="34" charset="0"/>
                        <a:cs typeface="Cambria Math" panose="02040503050406030204" pitchFamily="18" charset="0"/>
                      </a:rPr>
                      <m:t>) = </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m:rPr>
                            <m:sty m:val="p"/>
                          </m:rPr>
                          <a:rPr lang="en-US" sz="1800">
                            <a:effectLst/>
                            <a:latin typeface="Cambria Math" panose="02040503050406030204" pitchFamily="18" charset="0"/>
                            <a:ea typeface="Arial" panose="020B0604020202020204" pitchFamily="34" charset="0"/>
                            <a:cs typeface="Arial" panose="020B0604020202020204" pitchFamily="34" charset="0"/>
                          </a:rPr>
                          <m:t>E</m:t>
                        </m:r>
                      </m:e>
                      <m:sub>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a:effectLst/>
                                <a:latin typeface="Cambria Math" panose="02040503050406030204" pitchFamily="18" charset="0"/>
                                <a:ea typeface="Arial" panose="020B0604020202020204" pitchFamily="34" charset="0"/>
                                <a:cs typeface="Arial" panose="020B0604020202020204" pitchFamily="34" charset="0"/>
                              </a:rPr>
                              <m:t>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P</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data</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e>
                        </m:d>
                      </m:sub>
                    </m:sSub>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𝐺</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e>
                        </m:d>
                        <m:r>
                          <a:rPr lang="he-IL" sz="1800" i="1">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y</m:t>
                            </m:r>
                          </m:e>
                        </m:d>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k</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oMath>
                </a14:m>
                <a:endParaRPr lang="he-IL" sz="1800" dirty="0">
                  <a:effectLst/>
                  <a:latin typeface="Arial" panose="020B0604020202020204" pitchFamily="34" charset="0"/>
                  <a:ea typeface="Arial" panose="020B0604020202020204" pitchFamily="34" charset="0"/>
                </a:endParaRPr>
              </a:p>
              <a:p>
                <a:pPr lvl="1" algn="just" rtl="1">
                  <a:lnSpc>
                    <a:spcPct val="150000"/>
                  </a:lnSpc>
                  <a:spcAft>
                    <a:spcPts val="800"/>
                  </a:spcAft>
                </a:pPr>
                <a:r>
                  <a:rPr lang="he-IL" dirty="0">
                    <a:latin typeface="Arial" panose="020B0604020202020204" pitchFamily="34" charset="0"/>
                    <a:ea typeface="Arial" panose="020B0604020202020204" pitchFamily="34" charset="0"/>
                  </a:rPr>
                  <a:t>בשימוש ב </a:t>
                </a:r>
                <a:r>
                  <a:rPr lang="en-US" dirty="0">
                    <a:ea typeface="Arial" panose="020B0604020202020204" pitchFamily="34" charset="0"/>
                    <a:cs typeface="Arial" panose="020B0604020202020204" pitchFamily="34" charset="0"/>
                  </a:rPr>
                  <a:t>Content distance loss </a:t>
                </a:r>
                <a:r>
                  <a:rPr lang="he-IL" dirty="0">
                    <a:ea typeface="Arial" panose="020B0604020202020204" pitchFamily="34" charset="0"/>
                    <a:cs typeface="Arial" panose="020B0604020202020204" pitchFamily="34" charset="0"/>
                  </a:rPr>
                  <a:t>  משתמשים ברשת סיווג מאומנת להוצאת ערכי משקולות מהשכבה הפנימית, משקולות רשת הסיווג לא משתנים במהלך האימון.</a:t>
                </a:r>
              </a:p>
              <a:p>
                <a:pPr lvl="1" algn="just" rtl="1">
                  <a:lnSpc>
                    <a:spcPct val="150000"/>
                  </a:lnSpc>
                  <a:spcAft>
                    <a:spcPts val="800"/>
                  </a:spcAft>
                </a:pPr>
                <a:r>
                  <a:rPr lang="he-IL" dirty="0">
                    <a:ea typeface="Arial" panose="020B0604020202020204" pitchFamily="34" charset="0"/>
                    <a:cs typeface="Arial" panose="020B0604020202020204" pitchFamily="34" charset="0"/>
                  </a:rPr>
                  <a:t>שימוש ב</a:t>
                </a:r>
                <a:r>
                  <a:rPr lang="en-US" dirty="0">
                    <a:ea typeface="Arial" panose="020B0604020202020204" pitchFamily="34" charset="0"/>
                    <a:cs typeface="Arial" panose="020B0604020202020204" pitchFamily="34" charset="0"/>
                  </a:rPr>
                  <a:t> Content distance loss </a:t>
                </a:r>
                <a:r>
                  <a:rPr lang="he-IL" dirty="0">
                    <a:ea typeface="Arial" panose="020B0604020202020204" pitchFamily="34" charset="0"/>
                    <a:cs typeface="Arial" panose="020B0604020202020204" pitchFamily="34" charset="0"/>
                  </a:rPr>
                  <a:t>מומלץ כאשר:</a:t>
                </a:r>
              </a:p>
              <a:p>
                <a:pPr lvl="2" algn="just" rtl="1">
                  <a:lnSpc>
                    <a:spcPct val="150000"/>
                  </a:lnSpc>
                  <a:spcAft>
                    <a:spcPts val="800"/>
                  </a:spcAft>
                </a:pPr>
                <a:r>
                  <a:rPr lang="he-IL" dirty="0">
                    <a:effectLst/>
                    <a:latin typeface="Arial" panose="020B0604020202020204" pitchFamily="34" charset="0"/>
                    <a:ea typeface="Arial" panose="020B0604020202020204" pitchFamily="34" charset="0"/>
                  </a:rPr>
                  <a:t>מייצרים אובייקטים שרוצים שיראו אמיתי ולא מדויק</a:t>
                </a:r>
                <a:r>
                  <a:rPr lang="he-IL" dirty="0">
                    <a:ea typeface="Arial" panose="020B0604020202020204" pitchFamily="34" charset="0"/>
                    <a:cs typeface="Arial" panose="020B0604020202020204" pitchFamily="34" charset="0"/>
                  </a:rPr>
                  <a:t> </a:t>
                </a:r>
              </a:p>
              <a:p>
                <a:pPr lvl="2" algn="just" rtl="1">
                  <a:lnSpc>
                    <a:spcPct val="150000"/>
                  </a:lnSpc>
                  <a:spcAft>
                    <a:spcPts val="800"/>
                  </a:spcAft>
                </a:pPr>
                <a:r>
                  <a:rPr lang="he-IL" dirty="0">
                    <a:latin typeface="Arial" panose="020B0604020202020204" pitchFamily="34" charset="0"/>
                    <a:ea typeface="Arial" panose="020B0604020202020204" pitchFamily="34" charset="0"/>
                    <a:cs typeface="Arial" panose="020B0604020202020204" pitchFamily="34" charset="0"/>
                  </a:rPr>
                  <a:t>אין לנו את הערכים המדוייקים להשוות אליהם באימון</a:t>
                </a:r>
                <a:endParaRPr lang="he-IL" dirty="0">
                  <a:ea typeface="Arial" panose="020B0604020202020204" pitchFamily="34" charset="0"/>
                  <a:cs typeface="Arial" panose="020B0604020202020204" pitchFamily="34" charset="0"/>
                </a:endParaRPr>
              </a:p>
              <a:p>
                <a:pPr lvl="2" algn="just" rtl="1">
                  <a:lnSpc>
                    <a:spcPct val="150000"/>
                  </a:lnSpc>
                  <a:spcAft>
                    <a:spcPts val="800"/>
                  </a:spcAft>
                </a:pPr>
                <a:r>
                  <a:rPr lang="he-IL" dirty="0">
                    <a:effectLst/>
                    <a:latin typeface="Arial" panose="020B0604020202020204" pitchFamily="34" charset="0"/>
                    <a:ea typeface="Arial" panose="020B0604020202020204" pitchFamily="34" charset="0"/>
                    <a:cs typeface="Arial" panose="020B0604020202020204" pitchFamily="34" charset="0"/>
                  </a:rPr>
                  <a:t>יש כמה אפשרויות שחזור עבור אותו מרחב פיקסלים</a:t>
                </a: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3"/>
                <a:stretch>
                  <a:fillRect l="-767"/>
                </a:stretch>
              </a:blipFill>
            </p:spPr>
            <p:txBody>
              <a:bodyPr/>
              <a:lstStyle/>
              <a:p>
                <a:r>
                  <a:rPr lang="en-IL">
                    <a:noFill/>
                  </a:rPr>
                  <a:t> </a:t>
                </a:r>
              </a:p>
            </p:txBody>
          </p:sp>
        </mc:Fallback>
      </mc:AlternateContent>
      <p:pic>
        <p:nvPicPr>
          <p:cNvPr id="4" name="Picture 3" descr="Diagram, schematic&#10;&#10;Description automatically generated">
            <a:extLst>
              <a:ext uri="{FF2B5EF4-FFF2-40B4-BE49-F238E27FC236}">
                <a16:creationId xmlns:a16="http://schemas.microsoft.com/office/drawing/2014/main" id="{FCFDF2AF-C98A-ABED-C391-FB716ABBABC0}"/>
              </a:ext>
            </a:extLst>
          </p:cNvPr>
          <p:cNvPicPr>
            <a:picLocks noChangeAspect="1"/>
          </p:cNvPicPr>
          <p:nvPr/>
        </p:nvPicPr>
        <p:blipFill>
          <a:blip r:embed="rId4"/>
          <a:stretch>
            <a:fillRect/>
          </a:stretch>
        </p:blipFill>
        <p:spPr>
          <a:xfrm>
            <a:off x="365235" y="4235780"/>
            <a:ext cx="5081804" cy="1668787"/>
          </a:xfrm>
          <a:prstGeom prst="rect">
            <a:avLst/>
          </a:prstGeom>
        </p:spPr>
      </p:pic>
    </p:spTree>
    <p:extLst>
      <p:ext uri="{BB962C8B-B14F-4D97-AF65-F5344CB8AC3E}">
        <p14:creationId xmlns:p14="http://schemas.microsoft.com/office/powerpoint/2010/main" val="145705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BCF06B0D-0DD8-DA1A-B6A6-0472ED8DEDD2}"/>
              </a:ext>
            </a:extLst>
          </p:cNvPr>
          <p:cNvPicPr>
            <a:picLocks noChangeAspect="1"/>
          </p:cNvPicPr>
          <p:nvPr/>
        </p:nvPicPr>
        <p:blipFill rotWithShape="1">
          <a:blip r:embed="rId3"/>
          <a:srcRect r="-190" b="48648"/>
          <a:stretch/>
        </p:blipFill>
        <p:spPr>
          <a:xfrm>
            <a:off x="482402" y="638368"/>
            <a:ext cx="7244044" cy="2032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161462" y="140240"/>
            <a:ext cx="11869075" cy="1185977"/>
          </a:xfrm>
        </p:spPr>
        <p:txBody>
          <a:bodyPr vert="horz" lIns="91440" tIns="45720" rIns="91440" bIns="45720" rtlCol="0" anchor="ctr">
            <a:normAutofit/>
          </a:bodyPr>
          <a:lstStyle/>
          <a:p>
            <a:pPr algn="r" rtl="1"/>
            <a:r>
              <a:rPr lang="en-US" dirty="0" err="1"/>
              <a:t>סקרית</a:t>
            </a:r>
            <a:r>
              <a:rPr lang="en-US" dirty="0"/>
              <a:t> </a:t>
            </a:r>
            <a:r>
              <a:rPr lang="en-US" dirty="0" err="1"/>
              <a:t>ארכיטקטורות</a:t>
            </a:r>
            <a:r>
              <a:rPr lang="he-IL" dirty="0"/>
              <a:t> </a:t>
            </a:r>
            <a:r>
              <a:rPr lang="en-US" dirty="0" err="1"/>
              <a:t>SrResnet</a:t>
            </a:r>
            <a:endParaRPr lang="en-US" dirty="0"/>
          </a:p>
        </p:txBody>
      </p:sp>
      <p:sp>
        <p:nvSpPr>
          <p:cNvPr id="5" name="Content Placeholder 4">
            <a:extLst>
              <a:ext uri="{FF2B5EF4-FFF2-40B4-BE49-F238E27FC236}">
                <a16:creationId xmlns:a16="http://schemas.microsoft.com/office/drawing/2014/main" id="{051F1A32-F0CD-E33F-7412-45ED9CA506E0}"/>
              </a:ext>
            </a:extLst>
          </p:cNvPr>
          <p:cNvSpPr>
            <a:spLocks noGrp="1"/>
          </p:cNvSpPr>
          <p:nvPr>
            <p:ph idx="1"/>
          </p:nvPr>
        </p:nvSpPr>
        <p:spPr>
          <a:xfrm>
            <a:off x="881150" y="2754283"/>
            <a:ext cx="10878588" cy="3641517"/>
          </a:xfrm>
        </p:spPr>
        <p:txBody>
          <a:bodyPr vert="horz" lIns="91440" tIns="45720" rIns="91440" bIns="45720" rtlCol="0" anchor="ctr">
            <a:normAutofit fontScale="92500"/>
          </a:bodyPr>
          <a:lstStyle/>
          <a:p>
            <a:pPr algn="r" rtl="1">
              <a:lnSpc>
                <a:spcPct val="100000"/>
              </a:lnSpc>
            </a:pPr>
            <a:r>
              <a:rPr lang="he-IL" sz="2100" dirty="0">
                <a:latin typeface="Arial" panose="020B0604020202020204" pitchFamily="34" charset="0"/>
              </a:rPr>
              <a:t>בחיבור </a:t>
            </a:r>
            <a:r>
              <a:rPr lang="en-IL" sz="2100" dirty="0">
                <a:latin typeface="Arial" panose="020B0604020202020204" pitchFamily="34" charset="0"/>
              </a:rPr>
              <a:t>residual</a:t>
            </a:r>
            <a:r>
              <a:rPr lang="he-IL" sz="2100" dirty="0">
                <a:latin typeface="Arial" panose="020B0604020202020204" pitchFamily="34" charset="0"/>
              </a:rPr>
              <a:t> ו </a:t>
            </a:r>
            <a:r>
              <a:rPr lang="en-IL" sz="2100" dirty="0">
                <a:latin typeface="Arial" panose="020B0604020202020204" pitchFamily="34" charset="0"/>
              </a:rPr>
              <a:t>skip connections</a:t>
            </a:r>
            <a:r>
              <a:rPr lang="he-IL" sz="2100" dirty="0">
                <a:latin typeface="Arial" panose="020B0604020202020204" pitchFamily="34" charset="0"/>
              </a:rPr>
              <a:t> מחברים שכבות תחיליות וסופיות,  ולכן השינוי בערכי שכבות סופיות משפיע יותר על שכבות ראשונות. עקרון זה עוזר במצבים של העלמות גרדיאנט באימון. </a:t>
            </a:r>
          </a:p>
          <a:p>
            <a:pPr algn="just" rtl="1">
              <a:lnSpc>
                <a:spcPct val="150000"/>
              </a:lnSpc>
              <a:spcAft>
                <a:spcPts val="800"/>
              </a:spcAft>
            </a:pPr>
            <a:r>
              <a:rPr lang="he-IL" sz="2100" dirty="0">
                <a:latin typeface="Arial" panose="020B0604020202020204" pitchFamily="34" charset="0"/>
              </a:rPr>
              <a:t>חיבור </a:t>
            </a:r>
            <a:r>
              <a:rPr lang="en-IL" sz="2100" dirty="0">
                <a:latin typeface="Arial" panose="020B0604020202020204" pitchFamily="34" charset="0"/>
              </a:rPr>
              <a:t>residual</a:t>
            </a:r>
            <a:r>
              <a:rPr lang="he-IL" sz="2100" dirty="0">
                <a:latin typeface="Arial" panose="020B0604020202020204" pitchFamily="34" charset="0"/>
              </a:rPr>
              <a:t> יוצר הקלה לרשת בייצור פונקציית הזהות במעבר בין השכבות. עקרון זה מאפשר לשמור ערכים בסיסים לאורך הרשת, ורק להתאמן על ייצור שינויים תבניתיים בין הבלוקים</a:t>
            </a:r>
            <a:r>
              <a:rPr lang="en-IL" sz="2100" dirty="0">
                <a:latin typeface="Arial" panose="020B0604020202020204" pitchFamily="34" charset="0"/>
              </a:rPr>
              <a:t>.</a:t>
            </a:r>
          </a:p>
          <a:p>
            <a:pPr algn="r" rtl="1"/>
            <a:r>
              <a:rPr lang="he-IL" sz="2100" dirty="0">
                <a:latin typeface="Arial" panose="020B0604020202020204" pitchFamily="34" charset="0"/>
              </a:rPr>
              <a:t>בשל העקרונות הנ"ל ארכיטקטורת </a:t>
            </a:r>
            <a:r>
              <a:rPr lang="en-US" sz="2100" dirty="0" err="1">
                <a:latin typeface="Arial" panose="020B0604020202020204" pitchFamily="34" charset="0"/>
              </a:rPr>
              <a:t>resnet</a:t>
            </a:r>
            <a:r>
              <a:rPr lang="he-IL" sz="2100" dirty="0">
                <a:latin typeface="Arial" panose="020B0604020202020204" pitchFamily="34" charset="0"/>
              </a:rPr>
              <a:t> מאפשרת להשתמש ביותר שכבות, שימוש ביותר שכבות מאפשר ליצור פונקציות מיפוי יותר מורכבות.</a:t>
            </a:r>
            <a:endParaRPr lang="en-US" sz="2100" dirty="0">
              <a:latin typeface="Arial" panose="020B0604020202020204" pitchFamily="34" charset="0"/>
            </a:endParaRPr>
          </a:p>
          <a:p>
            <a:pPr algn="r" rtl="1"/>
            <a:r>
              <a:rPr lang="he-IL" sz="2100" dirty="0">
                <a:latin typeface="Arial" panose="020B0604020202020204" pitchFamily="34" charset="0"/>
              </a:rPr>
              <a:t>להגדלת התמונה השתמשו ב </a:t>
            </a:r>
            <a:r>
              <a:rPr lang="en-US" sz="2100" dirty="0">
                <a:latin typeface="Arial" panose="020B0604020202020204" pitchFamily="34" charset="0"/>
              </a:rPr>
              <a:t>pixel </a:t>
            </a:r>
            <a:r>
              <a:rPr lang="en-US" sz="2100" dirty="0" err="1">
                <a:latin typeface="Arial" panose="020B0604020202020204" pitchFamily="34" charset="0"/>
              </a:rPr>
              <a:t>shaffler</a:t>
            </a:r>
            <a:r>
              <a:rPr lang="he-IL" sz="2100" dirty="0">
                <a:latin typeface="Arial" panose="020B0604020202020204" pitchFamily="34" charset="0"/>
              </a:rPr>
              <a:t>, שכבה זו ממירה  איברים ממרחב העומק למרחב גודל התמונה.</a:t>
            </a:r>
            <a:endParaRPr lang="en-US" sz="2100" dirty="0">
              <a:latin typeface="Arial" panose="020B0604020202020204" pitchFamily="34" charset="0"/>
            </a:endParaRPr>
          </a:p>
          <a:p>
            <a:pPr algn="r" rtl="1"/>
            <a:r>
              <a:rPr lang="he-IL" sz="2100" dirty="0">
                <a:latin typeface="Arial" panose="020B0604020202020204" pitchFamily="34" charset="0"/>
              </a:rPr>
              <a:t>אופן הגדלת התמונה יכול ליצור ארטיפקטים בתמונה, מצאתי כי </a:t>
            </a:r>
            <a:r>
              <a:rPr lang="en-US" sz="2100" dirty="0">
                <a:latin typeface="Arial" panose="020B0604020202020204" pitchFamily="34" charset="0"/>
              </a:rPr>
              <a:t> </a:t>
            </a:r>
            <a:r>
              <a:rPr lang="he-IL" sz="2100" dirty="0">
                <a:latin typeface="Arial" panose="020B0604020202020204" pitchFamily="34" charset="0"/>
              </a:rPr>
              <a:t>הגדלה על ידי שימוש ב</a:t>
            </a:r>
            <a:r>
              <a:rPr lang="en-US" sz="2100" dirty="0">
                <a:latin typeface="Arial" panose="020B0604020202020204" pitchFamily="34" charset="0"/>
              </a:rPr>
              <a:t>nearest neighbor </a:t>
            </a:r>
            <a:r>
              <a:rPr lang="he-IL" sz="2100" dirty="0">
                <a:latin typeface="Arial" panose="020B0604020202020204" pitchFamily="34" charset="0"/>
              </a:rPr>
              <a:t> מלווה בשכבת קונבולוציה מקבל תוצאות טובות יותר מ </a:t>
            </a:r>
            <a:r>
              <a:rPr lang="en-US" sz="2100" dirty="0">
                <a:latin typeface="Arial" panose="020B0604020202020204" pitchFamily="34" charset="0"/>
              </a:rPr>
              <a:t>pixel </a:t>
            </a:r>
            <a:r>
              <a:rPr lang="en-US" sz="2100" dirty="0" err="1">
                <a:latin typeface="Arial" panose="020B0604020202020204" pitchFamily="34" charset="0"/>
              </a:rPr>
              <a:t>shaffler</a:t>
            </a:r>
            <a:r>
              <a:rPr lang="en-US" sz="2100" dirty="0">
                <a:latin typeface="Arial" panose="020B0604020202020204" pitchFamily="34" charset="0"/>
              </a:rPr>
              <a:t> </a:t>
            </a:r>
            <a:r>
              <a:rPr lang="he-IL" sz="2100" dirty="0">
                <a:latin typeface="Arial" panose="020B0604020202020204" pitchFamily="34" charset="0"/>
              </a:rPr>
              <a:t>. </a:t>
            </a:r>
            <a:endParaRPr lang="en-US" sz="2100" dirty="0">
              <a:latin typeface="Arial" panose="020B0604020202020204" pitchFamily="34" charset="0"/>
            </a:endParaRPr>
          </a:p>
        </p:txBody>
      </p:sp>
    </p:spTree>
    <p:extLst>
      <p:ext uri="{BB962C8B-B14F-4D97-AF65-F5344CB8AC3E}">
        <p14:creationId xmlns:p14="http://schemas.microsoft.com/office/powerpoint/2010/main" val="2953692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אימון </a:t>
            </a:r>
            <a:r>
              <a:rPr lang="en-US" dirty="0" err="1"/>
              <a:t>SrResnet</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a:xfrm>
                <a:off x="1447800" y="1247640"/>
                <a:ext cx="10515600" cy="4351338"/>
              </a:xfrm>
            </p:spPr>
            <p:txBody>
              <a:bodyPr>
                <a:normAutofit/>
              </a:bodyPr>
              <a:lstStyle/>
              <a:p>
                <a:pPr lvl="1" algn="just" rtl="1">
                  <a:lnSpc>
                    <a:spcPct val="150000"/>
                  </a:lnSpc>
                  <a:spcAft>
                    <a:spcPts val="800"/>
                  </a:spcAft>
                </a:pPr>
                <a:r>
                  <a:rPr lang="he-IL" dirty="0">
                    <a:effectLst/>
                    <a:latin typeface="Arial" panose="020B0604020202020204" pitchFamily="34" charset="0"/>
                    <a:ea typeface="Arial" panose="020B0604020202020204" pitchFamily="34" charset="0"/>
                  </a:rPr>
                  <a:t>אימון רשת גנרטור בלבד.</a:t>
                </a:r>
                <a:endParaRPr lang="he-IL" dirty="0">
                  <a:latin typeface="Arial" panose="020B0604020202020204" pitchFamily="34" charset="0"/>
                </a:endParaRPr>
              </a:p>
              <a:p>
                <a:pPr lvl="1" algn="just" rtl="1">
                  <a:lnSpc>
                    <a:spcPct val="150000"/>
                  </a:lnSpc>
                  <a:spcAft>
                    <a:spcPts val="800"/>
                  </a:spcAft>
                </a:pPr>
                <a:r>
                  <a:rPr lang="he-IL" dirty="0">
                    <a:latin typeface="Arial" panose="020B0604020202020204" pitchFamily="34" charset="0"/>
                  </a:rPr>
                  <a:t>שימוש במרחק </a:t>
                </a:r>
                <a:r>
                  <a:rPr lang="en-US" dirty="0">
                    <a:latin typeface="Arial" panose="020B0604020202020204" pitchFamily="34" charset="0"/>
                  </a:rPr>
                  <a:t>MSE </a:t>
                </a:r>
                <a:r>
                  <a:rPr lang="he-IL" dirty="0">
                    <a:latin typeface="Arial" panose="020B0604020202020204" pitchFamily="34" charset="0"/>
                  </a:rPr>
                  <a:t> יוצר תמונות מטושטושת, מטרתו להגיע</a:t>
                </a:r>
                <a:endParaRPr lang="en-US" dirty="0">
                  <a:latin typeface="Arial" panose="020B0604020202020204" pitchFamily="34" charset="0"/>
                </a:endParaRP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למינימום שגיאה אפשריות שיכול להיות ממוצע של אפשרויות</a:t>
                </a:r>
              </a:p>
              <a:p>
                <a:pPr lvl="1" algn="just" rtl="1">
                  <a:lnSpc>
                    <a:spcPct val="150000"/>
                  </a:lnSpc>
                  <a:spcAft>
                    <a:spcPts val="800"/>
                  </a:spcAft>
                </a:pPr>
                <a14:m>
                  <m:oMath xmlns:m="http://schemas.openxmlformats.org/officeDocument/2006/math">
                    <m:sSub>
                      <m:sSubPr>
                        <m:ctrlPr>
                          <a:rPr lang="en-IL"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𝑀𝑆𝐸</m:t>
                        </m:r>
                      </m:sub>
                    </m:sSub>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𝐺</m:t>
                        </m:r>
                      </m:e>
                    </m:d>
                    <m:r>
                      <a:rPr lang="en-US">
                        <a:latin typeface="Cambria Math" panose="02040503050406030204" pitchFamily="18" charset="0"/>
                      </a:rPr>
                      <m:t>= </m:t>
                    </m:r>
                    <m:sSup>
                      <m:sSupPr>
                        <m:ctrlPr>
                          <a:rPr lang="en-IL" i="1">
                            <a:latin typeface="Cambria Math" panose="02040503050406030204" pitchFamily="18" charset="0"/>
                          </a:rPr>
                        </m:ctrlPr>
                      </m:sSupPr>
                      <m:e>
                        <m:f>
                          <m:fPr>
                            <m:ctrlPr>
                              <a:rPr lang="en-IL"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IL" i="1">
                                <a:latin typeface="Cambria Math" panose="02040503050406030204" pitchFamily="18" charset="0"/>
                              </a:rPr>
                            </m:ctrlPr>
                          </m:naryPr>
                          <m:sub>
                            <m:r>
                              <a:rPr lang="en-US">
                                <a:latin typeface="Cambria Math" panose="02040503050406030204" pitchFamily="18" charset="0"/>
                              </a:rPr>
                              <m:t>1</m:t>
                            </m:r>
                          </m:sub>
                          <m:sup>
                            <m:r>
                              <a:rPr lang="en-US" i="1">
                                <a:latin typeface="Cambria Math" panose="02040503050406030204" pitchFamily="18" charset="0"/>
                              </a:rPr>
                              <m:t>𝑁</m:t>
                            </m:r>
                          </m:sup>
                          <m:e>
                            <m:r>
                              <a:rPr lang="en-US">
                                <a:latin typeface="Cambria Math" panose="02040503050406030204" pitchFamily="18" charset="0"/>
                              </a:rPr>
                              <m:t>⁡(</m:t>
                            </m:r>
                          </m:e>
                        </m:nary>
                        <m:r>
                          <a:rPr lang="en-US" i="1">
                            <a:latin typeface="Cambria Math" panose="02040503050406030204" pitchFamily="18" charset="0"/>
                          </a:rPr>
                          <m:t>𝐺</m:t>
                        </m:r>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e>
                        </m:d>
                        <m:r>
                          <a:rPr lang="en-US" i="1">
                            <a:latin typeface="Cambria Math" panose="02040503050406030204" pitchFamily="18" charset="0"/>
                          </a:rPr>
                          <m:t>−</m:t>
                        </m:r>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𝐻𝑅</m:t>
                            </m:r>
                          </m:sup>
                        </m:sSup>
                        <m:r>
                          <a:rPr lang="en-US">
                            <a:latin typeface="Cambria Math" panose="02040503050406030204" pitchFamily="18" charset="0"/>
                          </a:rPr>
                          <m:t>)</m:t>
                        </m:r>
                      </m:e>
                      <m:sup>
                        <m:r>
                          <a:rPr lang="en-US" i="1">
                            <a:latin typeface="Cambria Math" panose="02040503050406030204" pitchFamily="18" charset="0"/>
                          </a:rPr>
                          <m:t>2</m:t>
                        </m:r>
                      </m:sup>
                    </m:sSup>
                  </m:oMath>
                </a14:m>
                <a:endParaRPr lang="he-IL" dirty="0">
                  <a:latin typeface="Arial" panose="020B0604020202020204" pitchFamily="34" charset="0"/>
                </a:endParaRPr>
              </a:p>
              <a:p>
                <a:pPr marL="457200" lvl="1" indent="0" algn="just" rtl="1">
                  <a:lnSpc>
                    <a:spcPct val="150000"/>
                  </a:lnSpc>
                  <a:spcAft>
                    <a:spcPts val="800"/>
                  </a:spcAft>
                  <a:buNone/>
                </a:pPr>
                <a:endParaRPr lang="he-IL"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US"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xfrm>
                <a:off x="1447800" y="1247640"/>
                <a:ext cx="10515600" cy="4351338"/>
              </a:xfrm>
              <a:blipFill>
                <a:blip r:embed="rId3"/>
                <a:stretch>
                  <a:fillRect/>
                </a:stretch>
              </a:blipFill>
            </p:spPr>
            <p:txBody>
              <a:bodyPr/>
              <a:lstStyle/>
              <a:p>
                <a:r>
                  <a:rPr lang="en-IL">
                    <a:noFill/>
                  </a:rPr>
                  <a:t> </a:t>
                </a:r>
              </a:p>
            </p:txBody>
          </p:sp>
        </mc:Fallback>
      </mc:AlternateContent>
      <p:pic>
        <p:nvPicPr>
          <p:cNvPr id="8" name="Picture 7" descr="A blurry image of a person&#10;&#10;Description automatically generated with medium confidence">
            <a:extLst>
              <a:ext uri="{FF2B5EF4-FFF2-40B4-BE49-F238E27FC236}">
                <a16:creationId xmlns:a16="http://schemas.microsoft.com/office/drawing/2014/main" id="{15A3260C-EA36-CFF9-6325-45481F9053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0393" y="1763102"/>
            <a:ext cx="914400" cy="914400"/>
          </a:xfrm>
          <a:prstGeom prst="rect">
            <a:avLst/>
          </a:prstGeom>
          <a:noFill/>
          <a:ln>
            <a:noFill/>
          </a:ln>
        </p:spPr>
      </p:pic>
      <p:pic>
        <p:nvPicPr>
          <p:cNvPr id="9" name="Picture 8" descr="A person with dark hair&#10;&#10;Description automatically generated with low confidence">
            <a:extLst>
              <a:ext uri="{FF2B5EF4-FFF2-40B4-BE49-F238E27FC236}">
                <a16:creationId xmlns:a16="http://schemas.microsoft.com/office/drawing/2014/main" id="{5F56B773-1D52-567E-5941-AFACDE7F60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35993" y="1763102"/>
            <a:ext cx="914400" cy="914400"/>
          </a:xfrm>
          <a:prstGeom prst="rect">
            <a:avLst/>
          </a:prstGeom>
          <a:noFill/>
          <a:ln>
            <a:noFill/>
          </a:ln>
        </p:spPr>
      </p:pic>
      <p:pic>
        <p:nvPicPr>
          <p:cNvPr id="10" name="Picture 9">
            <a:extLst>
              <a:ext uri="{FF2B5EF4-FFF2-40B4-BE49-F238E27FC236}">
                <a16:creationId xmlns:a16="http://schemas.microsoft.com/office/drawing/2014/main" id="{6ECD6674-FFE6-0DD4-6125-932ABBAB61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05488" y="2454263"/>
            <a:ext cx="230505" cy="230505"/>
          </a:xfrm>
          <a:prstGeom prst="rect">
            <a:avLst/>
          </a:prstGeom>
          <a:noFill/>
          <a:ln>
            <a:noFill/>
          </a:ln>
        </p:spPr>
      </p:pic>
      <p:pic>
        <p:nvPicPr>
          <p:cNvPr id="1048" name="Picture 20" descr="A person with long hair and beard&#10;&#10;Description automatically generated with low confidence">
            <a:extLst>
              <a:ext uri="{FF2B5EF4-FFF2-40B4-BE49-F238E27FC236}">
                <a16:creationId xmlns:a16="http://schemas.microsoft.com/office/drawing/2014/main" id="{022A8CA2-4B01-B1F4-E6D1-A336283DF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0393" y="267750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8" descr="A person with long hair and beard looking to the side&#10;&#10;Description automatically generated with low confidence">
            <a:extLst>
              <a:ext uri="{FF2B5EF4-FFF2-40B4-BE49-F238E27FC236}">
                <a16:creationId xmlns:a16="http://schemas.microsoft.com/office/drawing/2014/main" id="{B34A1915-B464-09F5-7437-7A4B086C8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5993" y="268264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9">
            <a:extLst>
              <a:ext uri="{FF2B5EF4-FFF2-40B4-BE49-F238E27FC236}">
                <a16:creationId xmlns:a16="http://schemas.microsoft.com/office/drawing/2014/main" id="{9F27E550-DFAB-EFC0-C497-D1F457F16E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7393" y="336008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5">
            <a:extLst>
              <a:ext uri="{FF2B5EF4-FFF2-40B4-BE49-F238E27FC236}">
                <a16:creationId xmlns:a16="http://schemas.microsoft.com/office/drawing/2014/main" id="{4BAF5E2D-E0EA-EB45-D0A9-BA41697925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6" name="Rectangle 26">
            <a:extLst>
              <a:ext uri="{FF2B5EF4-FFF2-40B4-BE49-F238E27FC236}">
                <a16:creationId xmlns:a16="http://schemas.microsoft.com/office/drawing/2014/main" id="{5224C12A-AAE8-D525-E5A0-F28E53A44D07}"/>
              </a:ext>
            </a:extLst>
          </p:cNvPr>
          <p:cNvSpPr>
            <a:spLocks noChangeArrowheads="1"/>
          </p:cNvSpPr>
          <p:nvPr/>
        </p:nvSpPr>
        <p:spPr bwMode="auto">
          <a:xfrm>
            <a:off x="457200" y="251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3" name="Picture 21" descr="A person with a beard&#10;&#10;Description automatically generated with low confidence">
            <a:extLst>
              <a:ext uri="{FF2B5EF4-FFF2-40B4-BE49-F238E27FC236}">
                <a16:creationId xmlns:a16="http://schemas.microsoft.com/office/drawing/2014/main" id="{FFE3D432-F76C-5A76-A6C1-C07DE1B3BF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0393" y="358864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2" descr="A picture containing human face, person, person, clothing&#10;&#10;Description automatically generated">
            <a:extLst>
              <a:ext uri="{FF2B5EF4-FFF2-40B4-BE49-F238E27FC236}">
                <a16:creationId xmlns:a16="http://schemas.microsoft.com/office/drawing/2014/main" id="{D381EA49-69B2-1EB1-15CC-B0AC1ACE70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5993" y="359704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3">
            <a:extLst>
              <a:ext uri="{FF2B5EF4-FFF2-40B4-BE49-F238E27FC236}">
                <a16:creationId xmlns:a16="http://schemas.microsoft.com/office/drawing/2014/main" id="{E63A341C-D84C-7D01-982F-E9EDDCCBBE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8346" y="4280730"/>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0">
            <a:extLst>
              <a:ext uri="{FF2B5EF4-FFF2-40B4-BE49-F238E27FC236}">
                <a16:creationId xmlns:a16="http://schemas.microsoft.com/office/drawing/2014/main" id="{2AC5D6BC-9A33-DBF8-F38E-399DE67AA8F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8" name="Rectangle 31">
            <a:extLst>
              <a:ext uri="{FF2B5EF4-FFF2-40B4-BE49-F238E27FC236}">
                <a16:creationId xmlns:a16="http://schemas.microsoft.com/office/drawing/2014/main" id="{A4C8B6B5-898A-8015-A85D-0A4DC4921A21}"/>
              </a:ext>
            </a:extLst>
          </p:cNvPr>
          <p:cNvSpPr>
            <a:spLocks noChangeArrowheads="1"/>
          </p:cNvSpPr>
          <p:nvPr/>
        </p:nvSpPr>
        <p:spPr bwMode="auto">
          <a:xfrm>
            <a:off x="609600" y="266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8" name="Picture 28" descr="A close-up of a person&#10;&#10;Description automatically generated">
            <a:extLst>
              <a:ext uri="{FF2B5EF4-FFF2-40B4-BE49-F238E27FC236}">
                <a16:creationId xmlns:a16="http://schemas.microsoft.com/office/drawing/2014/main" id="{0336F032-4007-2F74-2DB6-BC9599C3AA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9443" y="450304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29" descr="A person with blonde hair&#10;&#10;Description automatically generated with low confidence">
            <a:extLst>
              <a:ext uri="{FF2B5EF4-FFF2-40B4-BE49-F238E27FC236}">
                <a16:creationId xmlns:a16="http://schemas.microsoft.com/office/drawing/2014/main" id="{E9F5D3FD-BE46-2643-17AC-FACC86051C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65948" y="451051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27">
            <a:extLst>
              <a:ext uri="{FF2B5EF4-FFF2-40B4-BE49-F238E27FC236}">
                <a16:creationId xmlns:a16="http://schemas.microsoft.com/office/drawing/2014/main" id="{FCF6A7C1-1B98-DE2F-ABDC-298C1B80C6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7348" y="5203778"/>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5">
            <a:extLst>
              <a:ext uri="{FF2B5EF4-FFF2-40B4-BE49-F238E27FC236}">
                <a16:creationId xmlns:a16="http://schemas.microsoft.com/office/drawing/2014/main" id="{7FC3324C-005B-415D-5835-FB454AC56A86}"/>
              </a:ext>
            </a:extLst>
          </p:cNvPr>
          <p:cNvSpPr>
            <a:spLocks noChangeArrowheads="1"/>
          </p:cNvSpPr>
          <p:nvPr/>
        </p:nvSpPr>
        <p:spPr bwMode="auto">
          <a:xfrm>
            <a:off x="304800" y="2430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0" name="Rectangle 36">
            <a:extLst>
              <a:ext uri="{FF2B5EF4-FFF2-40B4-BE49-F238E27FC236}">
                <a16:creationId xmlns:a16="http://schemas.microsoft.com/office/drawing/2014/main" id="{87F39AE2-7C64-D446-1A62-88817D20F549}"/>
              </a:ext>
            </a:extLst>
          </p:cNvPr>
          <p:cNvSpPr>
            <a:spLocks noChangeArrowheads="1"/>
          </p:cNvSpPr>
          <p:nvPr/>
        </p:nvSpPr>
        <p:spPr bwMode="auto">
          <a:xfrm>
            <a:off x="762000" y="281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2" name="Title 1">
            <a:extLst>
              <a:ext uri="{FF2B5EF4-FFF2-40B4-BE49-F238E27FC236}">
                <a16:creationId xmlns:a16="http://schemas.microsoft.com/office/drawing/2014/main" id="{73B03992-E40C-13A7-35E9-8F188E8369B9}"/>
              </a:ext>
            </a:extLst>
          </p:cNvPr>
          <p:cNvSpPr txBox="1">
            <a:spLocks/>
          </p:cNvSpPr>
          <p:nvPr/>
        </p:nvSpPr>
        <p:spPr>
          <a:xfrm>
            <a:off x="691079" y="1480930"/>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endParaRPr lang="en-IL" dirty="0"/>
          </a:p>
        </p:txBody>
      </p:sp>
      <p:sp>
        <p:nvSpPr>
          <p:cNvPr id="4" name="Content Placeholder 2">
            <a:extLst>
              <a:ext uri="{FF2B5EF4-FFF2-40B4-BE49-F238E27FC236}">
                <a16:creationId xmlns:a16="http://schemas.microsoft.com/office/drawing/2014/main" id="{94C5B66F-0E91-D8F7-DAB8-636905D95D19}"/>
              </a:ext>
            </a:extLst>
          </p:cNvPr>
          <p:cNvSpPr txBox="1">
            <a:spLocks/>
          </p:cNvSpPr>
          <p:nvPr/>
        </p:nvSpPr>
        <p:spPr>
          <a:xfrm>
            <a:off x="5623709" y="5683897"/>
            <a:ext cx="6415891" cy="1021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L" dirty="0"/>
          </a:p>
        </p:txBody>
      </p:sp>
    </p:spTree>
    <p:extLst>
      <p:ext uri="{BB962C8B-B14F-4D97-AF65-F5344CB8AC3E}">
        <p14:creationId xmlns:p14="http://schemas.microsoft.com/office/powerpoint/2010/main" val="236486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אימון </a:t>
            </a:r>
            <a:r>
              <a:rPr lang="en-US" dirty="0" err="1"/>
              <a:t>SrResnet</a:t>
            </a:r>
            <a:endParaRPr lang="en-IL" dirty="0"/>
          </a:p>
        </p:txBody>
      </p:sp>
      <p:sp>
        <p:nvSpPr>
          <p:cNvPr id="15" name="Rectangle 25">
            <a:extLst>
              <a:ext uri="{FF2B5EF4-FFF2-40B4-BE49-F238E27FC236}">
                <a16:creationId xmlns:a16="http://schemas.microsoft.com/office/drawing/2014/main" id="{4BAF5E2D-E0EA-EB45-D0A9-BA41697925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6" name="Rectangle 26">
            <a:extLst>
              <a:ext uri="{FF2B5EF4-FFF2-40B4-BE49-F238E27FC236}">
                <a16:creationId xmlns:a16="http://schemas.microsoft.com/office/drawing/2014/main" id="{5224C12A-AAE8-D525-E5A0-F28E53A44D07}"/>
              </a:ext>
            </a:extLst>
          </p:cNvPr>
          <p:cNvSpPr>
            <a:spLocks noChangeArrowheads="1"/>
          </p:cNvSpPr>
          <p:nvPr/>
        </p:nvSpPr>
        <p:spPr bwMode="auto">
          <a:xfrm>
            <a:off x="457200" y="251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7" name="Rectangle 30">
            <a:extLst>
              <a:ext uri="{FF2B5EF4-FFF2-40B4-BE49-F238E27FC236}">
                <a16:creationId xmlns:a16="http://schemas.microsoft.com/office/drawing/2014/main" id="{2AC5D6BC-9A33-DBF8-F38E-399DE67AA8F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8" name="Rectangle 31">
            <a:extLst>
              <a:ext uri="{FF2B5EF4-FFF2-40B4-BE49-F238E27FC236}">
                <a16:creationId xmlns:a16="http://schemas.microsoft.com/office/drawing/2014/main" id="{A4C8B6B5-898A-8015-A85D-0A4DC4921A21}"/>
              </a:ext>
            </a:extLst>
          </p:cNvPr>
          <p:cNvSpPr>
            <a:spLocks noChangeArrowheads="1"/>
          </p:cNvSpPr>
          <p:nvPr/>
        </p:nvSpPr>
        <p:spPr bwMode="auto">
          <a:xfrm>
            <a:off x="609600" y="266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9" name="Rectangle 35">
            <a:extLst>
              <a:ext uri="{FF2B5EF4-FFF2-40B4-BE49-F238E27FC236}">
                <a16:creationId xmlns:a16="http://schemas.microsoft.com/office/drawing/2014/main" id="{7FC3324C-005B-415D-5835-FB454AC56A86}"/>
              </a:ext>
            </a:extLst>
          </p:cNvPr>
          <p:cNvSpPr>
            <a:spLocks noChangeArrowheads="1"/>
          </p:cNvSpPr>
          <p:nvPr/>
        </p:nvSpPr>
        <p:spPr bwMode="auto">
          <a:xfrm>
            <a:off x="304800" y="2430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0" name="Rectangle 36">
            <a:extLst>
              <a:ext uri="{FF2B5EF4-FFF2-40B4-BE49-F238E27FC236}">
                <a16:creationId xmlns:a16="http://schemas.microsoft.com/office/drawing/2014/main" id="{87F39AE2-7C64-D446-1A62-88817D20F549}"/>
              </a:ext>
            </a:extLst>
          </p:cNvPr>
          <p:cNvSpPr>
            <a:spLocks noChangeArrowheads="1"/>
          </p:cNvSpPr>
          <p:nvPr/>
        </p:nvSpPr>
        <p:spPr bwMode="auto">
          <a:xfrm>
            <a:off x="762000" y="281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21" name="Picture 20" descr="A picture containing line, plot, font, text&#10;&#10;Description automatically generated">
            <a:extLst>
              <a:ext uri="{FF2B5EF4-FFF2-40B4-BE49-F238E27FC236}">
                <a16:creationId xmlns:a16="http://schemas.microsoft.com/office/drawing/2014/main" id="{A59983CA-A217-B45E-7B90-E01E1FD737CA}"/>
              </a:ext>
            </a:extLst>
          </p:cNvPr>
          <p:cNvPicPr>
            <a:picLocks noChangeAspect="1"/>
          </p:cNvPicPr>
          <p:nvPr/>
        </p:nvPicPr>
        <p:blipFill>
          <a:blip r:embed="rId3"/>
          <a:stretch>
            <a:fillRect/>
          </a:stretch>
        </p:blipFill>
        <p:spPr>
          <a:xfrm>
            <a:off x="3139854" y="4269102"/>
            <a:ext cx="6216414" cy="2140255"/>
          </a:xfrm>
          <a:prstGeom prst="rect">
            <a:avLst/>
          </a:prstGeom>
        </p:spPr>
      </p:pic>
      <p:sp>
        <p:nvSpPr>
          <p:cNvPr id="4" name="Content Placeholder 2">
            <a:extLst>
              <a:ext uri="{FF2B5EF4-FFF2-40B4-BE49-F238E27FC236}">
                <a16:creationId xmlns:a16="http://schemas.microsoft.com/office/drawing/2014/main" id="{94C5B66F-0E91-D8F7-DAB8-636905D95D19}"/>
              </a:ext>
            </a:extLst>
          </p:cNvPr>
          <p:cNvSpPr txBox="1">
            <a:spLocks/>
          </p:cNvSpPr>
          <p:nvPr/>
        </p:nvSpPr>
        <p:spPr>
          <a:xfrm>
            <a:off x="5623709" y="5683897"/>
            <a:ext cx="6415891" cy="1021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L" dirty="0"/>
          </a:p>
        </p:txBody>
      </p:sp>
      <p:sp>
        <p:nvSpPr>
          <p:cNvPr id="5" name="Content Placeholder 2">
            <a:extLst>
              <a:ext uri="{FF2B5EF4-FFF2-40B4-BE49-F238E27FC236}">
                <a16:creationId xmlns:a16="http://schemas.microsoft.com/office/drawing/2014/main" id="{E1A5BA1F-11EF-A72E-4D16-6CB535B96C3D}"/>
              </a:ext>
            </a:extLst>
          </p:cNvPr>
          <p:cNvSpPr txBox="1">
            <a:spLocks/>
          </p:cNvSpPr>
          <p:nvPr/>
        </p:nvSpPr>
        <p:spPr>
          <a:xfrm>
            <a:off x="1423538" y="177781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rtl="1">
              <a:lnSpc>
                <a:spcPct val="150000"/>
              </a:lnSpc>
              <a:spcAft>
                <a:spcPts val="800"/>
              </a:spcAft>
            </a:pPr>
            <a:r>
              <a:rPr lang="he-IL" dirty="0">
                <a:latin typeface="Arial" panose="020B0604020202020204" pitchFamily="34" charset="0"/>
                <a:ea typeface="Arial" panose="020B0604020202020204" pitchFamily="34" charset="0"/>
              </a:rPr>
              <a:t>לאתחול משקולות בארכיטקטורות הבאות, נעשה שימוש במשקולות מאומונות מארכיטקטורה זו לאחר מליון צעדים</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ערך פונקציית ההפסד יורד עד לכמליון צעדיים מספר הצעדים בו מחברים המאמר עוצרים את האימון</a:t>
            </a:r>
          </a:p>
          <a:p>
            <a:pPr lvl="1" algn="just" rtl="1">
              <a:lnSpc>
                <a:spcPct val="150000"/>
              </a:lnSpc>
              <a:spcAft>
                <a:spcPts val="800"/>
              </a:spcAft>
            </a:pPr>
            <a:endParaRPr lang="en-IL" dirty="0"/>
          </a:p>
        </p:txBody>
      </p:sp>
    </p:spTree>
    <p:extLst>
      <p:ext uri="{BB962C8B-B14F-4D97-AF65-F5344CB8AC3E}">
        <p14:creationId xmlns:p14="http://schemas.microsoft.com/office/powerpoint/2010/main" val="1703243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842617" y="597334"/>
            <a:ext cx="10325000" cy="810997"/>
          </a:xfrm>
        </p:spPr>
        <p:txBody>
          <a:bodyPr>
            <a:normAutofit/>
          </a:bodyPr>
          <a:lstStyle/>
          <a:p>
            <a:pPr algn="r" rtl="1"/>
            <a:r>
              <a:rPr lang="he-IL" dirty="0"/>
              <a:t>סקרית ארכיטקטורות </a:t>
            </a:r>
            <a:r>
              <a:rPr lang="en-US" dirty="0"/>
              <a:t>SRGAN</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4C2644-A7C9-94DF-9C5F-6E8CD71A7FAB}"/>
                  </a:ext>
                </a:extLst>
              </p:cNvPr>
              <p:cNvSpPr txBox="1"/>
              <p:nvPr/>
            </p:nvSpPr>
            <p:spPr>
              <a:xfrm>
                <a:off x="-156856" y="2091249"/>
                <a:ext cx="7757603" cy="397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L" i="1" smtClean="0">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𝑆𝑅</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sSup>
                            <m:sSupPr>
                              <m:ctrlPr>
                                <a:rPr lang="en-IL" i="1">
                                  <a:solidFill>
                                    <a:srgbClr val="836967"/>
                                  </a:solidFill>
                                  <a:latin typeface="Cambria Math" panose="02040503050406030204" pitchFamily="18" charset="0"/>
                                </a:rPr>
                              </m:ctrlPr>
                            </m:sSupPr>
                            <m:e>
                              <m:r>
                                <a:rPr lang="en-IL" i="0">
                                  <a:latin typeface="Cambria Math" panose="02040503050406030204" pitchFamily="18" charset="0"/>
                                </a:rPr>
                                <m:t>,</m:t>
                              </m:r>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 </m:t>
                      </m:r>
                      <m:sSub>
                        <m:sSubPr>
                          <m:ctrlPr>
                            <a:rPr lang="en-IL" i="1">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𝑔𝑒𝑛𝑒𝑟𝑎𝑡𝑜𝑟</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US">
                              <a:latin typeface="Cambria Math" panose="02040503050406030204" pitchFamily="18" charset="0"/>
                            </a:rPr>
                            <m:t>λ</m:t>
                          </m:r>
                          <m:r>
                            <a:rPr lang="en-IL" i="1">
                              <a:latin typeface="Cambria Math" panose="02040503050406030204" pitchFamily="18" charset="0"/>
                            </a:rPr>
                            <m:t>𝐿</m:t>
                          </m:r>
                        </m:e>
                        <m:sub>
                          <m:r>
                            <a:rPr lang="en-IL" i="1">
                              <a:latin typeface="Cambria Math" panose="02040503050406030204" pitchFamily="18" charset="0"/>
                            </a:rPr>
                            <m:t>𝑐𝑜𝑛𝑡𝑒𝑛𝑡</m:t>
                          </m:r>
                        </m:sub>
                      </m:sSub>
                      <m:d>
                        <m:dPr>
                          <m:sepChr m:val=","/>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e>
                          <m:r>
                            <a:rPr lang="en-IL" i="1">
                              <a:latin typeface="Cambria Math" panose="02040503050406030204" pitchFamily="18" charset="0"/>
                            </a:rPr>
                            <m:t>𝐺</m:t>
                          </m:r>
                        </m:e>
                      </m:d>
                      <m:r>
                        <a:rPr lang="en-IL" i="0">
                          <a:latin typeface="Cambria Math" panose="02040503050406030204" pitchFamily="18" charset="0"/>
                        </a:rPr>
                        <m:t> </m:t>
                      </m:r>
                    </m:oMath>
                  </m:oMathPara>
                </a14:m>
                <a:endParaRPr lang="en-IL" dirty="0"/>
              </a:p>
            </p:txBody>
          </p:sp>
        </mc:Choice>
        <mc:Fallback xmlns="">
          <p:sp>
            <p:nvSpPr>
              <p:cNvPr id="8" name="TextBox 7">
                <a:extLst>
                  <a:ext uri="{FF2B5EF4-FFF2-40B4-BE49-F238E27FC236}">
                    <a16:creationId xmlns:a16="http://schemas.microsoft.com/office/drawing/2014/main" id="{CF4C2644-A7C9-94DF-9C5F-6E8CD71A7FAB}"/>
                  </a:ext>
                </a:extLst>
              </p:cNvPr>
              <p:cNvSpPr txBox="1">
                <a:spLocks noRot="1" noChangeAspect="1" noMove="1" noResize="1" noEditPoints="1" noAdjustHandles="1" noChangeArrowheads="1" noChangeShapeType="1" noTextEdit="1"/>
              </p:cNvSpPr>
              <p:nvPr/>
            </p:nvSpPr>
            <p:spPr>
              <a:xfrm>
                <a:off x="-156856" y="2091249"/>
                <a:ext cx="7757603" cy="397545"/>
              </a:xfrm>
              <a:prstGeom prst="rect">
                <a:avLst/>
              </a:prstGeom>
              <a:blipFill>
                <a:blip r:embed="rId4"/>
                <a:stretch>
                  <a:fillRect b="-123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1F31CC-3617-960F-AF39-16D45BC7FE77}"/>
                  </a:ext>
                </a:extLst>
              </p:cNvPr>
              <p:cNvSpPr txBox="1"/>
              <p:nvPr/>
            </p:nvSpPr>
            <p:spPr>
              <a:xfrm>
                <a:off x="-472510" y="1516631"/>
                <a:ext cx="8782499"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mtClean="0">
                          <a:latin typeface="Cambria Math" panose="02040503050406030204" pitchFamily="18" charset="0"/>
                        </a:rPr>
                        <m:t> </m:t>
                      </m:r>
                      <m:r>
                        <m:rPr>
                          <m:sty m:val="p"/>
                        </m:rPr>
                        <a:rPr lang="en-IL" i="0">
                          <a:latin typeface="Cambria Math" panose="02040503050406030204" pitchFamily="18" charset="0"/>
                        </a:rPr>
                        <m:t>L</m:t>
                      </m:r>
                      <m:d>
                        <m:dPr>
                          <m:ctrlPr>
                            <a:rPr lang="en-IL" i="1">
                              <a:solidFill>
                                <a:srgbClr val="836967"/>
                              </a:solidFill>
                              <a:latin typeface="Cambria Math" panose="02040503050406030204" pitchFamily="18" charset="0"/>
                            </a:rPr>
                          </m:ctrlPr>
                        </m:dPr>
                        <m:e>
                          <m:r>
                            <m:rPr>
                              <m:sty m:val="p"/>
                            </m:rPr>
                            <a:rPr lang="en-IL" i="0">
                              <a:latin typeface="Cambria Math" panose="02040503050406030204" pitchFamily="18" charset="0"/>
                            </a:rPr>
                            <m:t>G</m:t>
                          </m:r>
                          <m:r>
                            <a:rPr lang="en-IL" i="0">
                              <a:latin typeface="Cambria Math" panose="02040503050406030204" pitchFamily="18" charset="0"/>
                            </a:rPr>
                            <m:t>,</m:t>
                          </m:r>
                          <m:r>
                            <m:rPr>
                              <m:sty m:val="p"/>
                            </m:rPr>
                            <a:rPr lang="en-IL" i="0">
                              <a:latin typeface="Cambria Math" panose="02040503050406030204" pitchFamily="18" charset="0"/>
                            </a:rPr>
                            <m:t>D</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i="0">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i="0">
                                  <a:latin typeface="Cambria Math" panose="02040503050406030204" pitchFamily="18" charset="0"/>
                                </a:rPr>
                                <m:t> </m:t>
                              </m:r>
                              <m:r>
                                <m:rPr>
                                  <m:sty m:val="p"/>
                                </m:rPr>
                                <a:rPr lang="en-IL" i="0">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latin typeface="Cambria Math" panose="02040503050406030204" pitchFamily="18" charset="0"/>
                                </a:rPr>
                              </m:ctrlPr>
                            </m:dPr>
                            <m:e>
                              <m:r>
                                <m:rPr>
                                  <m:sty m:val="p"/>
                                </m:rPr>
                                <a:rPr lang="en-IL" i="0">
                                  <a:latin typeface="Cambria Math" panose="02040503050406030204" pitchFamily="18" charset="0"/>
                                </a:rPr>
                                <m:t>D</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d>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US" b="0" i="1" smtClean="0">
                                      <a:latin typeface="Cambria Math" panose="02040503050406030204" pitchFamily="18" charset="0"/>
                                    </a:rPr>
                                    <m:t>𝐿</m:t>
                                  </m:r>
                                  <m:r>
                                    <a:rPr lang="en-IL" i="1">
                                      <a:latin typeface="Cambria Math" panose="02040503050406030204" pitchFamily="18" charset="0"/>
                                    </a:rPr>
                                    <m:t>𝑅</m:t>
                                  </m:r>
                                </m:sup>
                              </m:sSup>
                              <m:r>
                                <a:rPr lang="en-IL">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a:latin typeface="Cambria Math" panose="02040503050406030204" pitchFamily="18" charset="0"/>
                                    </a:rPr>
                                    <m:t> </m:t>
                                  </m:r>
                                  <m:r>
                                    <m:rPr>
                                      <m:sty m:val="p"/>
                                    </m:rPr>
                                    <a:rPr lang="en-IL">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solidFill>
                                        <a:srgbClr val="836967"/>
                                      </a:solidFill>
                                      <a:latin typeface="Cambria Math" panose="02040503050406030204" pitchFamily="18" charset="0"/>
                                    </a:rPr>
                                  </m:ctrlPr>
                                </m:dPr>
                                <m:e>
                                  <m:r>
                                    <a:rPr lang="en-IL" i="0">
                                      <a:latin typeface="Cambria Math" panose="02040503050406030204" pitchFamily="18" charset="0"/>
                                    </a:rPr>
                                    <m:t>1</m:t>
                                  </m:r>
                                  <m:r>
                                    <a:rPr lang="en-IL" i="0">
                                      <a:latin typeface="Cambria Math" panose="02040503050406030204" pitchFamily="18" charset="0"/>
                                    </a:rPr>
                                    <m:t>−</m:t>
                                  </m:r>
                                  <m:r>
                                    <m:rPr>
                                      <m:sty m:val="p"/>
                                    </m:rPr>
                                    <a:rPr lang="en-IL" i="0">
                                      <a:latin typeface="Cambria Math" panose="02040503050406030204" pitchFamily="18" charset="0"/>
                                    </a:rPr>
                                    <m:t>D</m:t>
                                  </m:r>
                                  <m:d>
                                    <m:dPr>
                                      <m:ctrlPr>
                                        <a:rPr lang="en-IL" i="1">
                                          <a:solidFill>
                                            <a:srgbClr val="836967"/>
                                          </a:solidFill>
                                          <a:latin typeface="Cambria Math" panose="02040503050406030204" pitchFamily="18" charset="0"/>
                                        </a:rPr>
                                      </m:ctrlPr>
                                    </m:dPr>
                                    <m:e>
                                      <m:r>
                                        <a:rPr lang="en-IL" i="1">
                                          <a:latin typeface="Cambria Math" panose="02040503050406030204" pitchFamily="18" charset="0"/>
                                        </a:rPr>
                                        <m:t>𝐺</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d>
                                    </m:e>
                                  </m:d>
                                </m:e>
                              </m:d>
                            </m:e>
                          </m:d>
                        </m:e>
                      </m:d>
                    </m:oMath>
                  </m:oMathPara>
                </a14:m>
                <a:endParaRPr lang="en-IL" dirty="0"/>
              </a:p>
            </p:txBody>
          </p:sp>
        </mc:Choice>
        <mc:Fallback xmlns="">
          <p:sp>
            <p:nvSpPr>
              <p:cNvPr id="10" name="TextBox 9">
                <a:extLst>
                  <a:ext uri="{FF2B5EF4-FFF2-40B4-BE49-F238E27FC236}">
                    <a16:creationId xmlns:a16="http://schemas.microsoft.com/office/drawing/2014/main" id="{8B1F31CC-3617-960F-AF39-16D45BC7FE77}"/>
                  </a:ext>
                </a:extLst>
              </p:cNvPr>
              <p:cNvSpPr txBox="1">
                <a:spLocks noRot="1" noChangeAspect="1" noMove="1" noResize="1" noEditPoints="1" noAdjustHandles="1" noChangeArrowheads="1" noChangeShapeType="1" noTextEdit="1"/>
              </p:cNvSpPr>
              <p:nvPr/>
            </p:nvSpPr>
            <p:spPr>
              <a:xfrm>
                <a:off x="-472510" y="1516631"/>
                <a:ext cx="8782499" cy="714683"/>
              </a:xfrm>
              <a:prstGeom prst="rect">
                <a:avLst/>
              </a:prstGeom>
              <a:blipFill>
                <a:blip r:embed="rId5"/>
                <a:stretch>
                  <a:fillRect/>
                </a:stretch>
              </a:blipFill>
            </p:spPr>
            <p:txBody>
              <a:bodyPr/>
              <a:lstStyle/>
              <a:p>
                <a:r>
                  <a:rPr lang="en-IL">
                    <a:noFill/>
                  </a:rPr>
                  <a:t> </a:t>
                </a:r>
              </a:p>
            </p:txBody>
          </p:sp>
        </mc:Fallback>
      </mc:AlternateContent>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668818" y="1633080"/>
            <a:ext cx="10325000" cy="3564436"/>
          </a:xfrm>
        </p:spPr>
        <p:txBody>
          <a:bodyPr/>
          <a:lstStyle/>
          <a:p>
            <a:pPr algn="r" rtl="1"/>
            <a:r>
              <a:rPr lang="he-IL" sz="2000" dirty="0"/>
              <a:t>פונקציית הפסד הדסקרימנטור</a:t>
            </a:r>
          </a:p>
          <a:p>
            <a:pPr algn="r" rtl="1"/>
            <a:r>
              <a:rPr lang="he-IL" sz="2000" dirty="0"/>
              <a:t>פונקציית הפסד הגנרטור </a:t>
            </a:r>
            <a:r>
              <a:rPr lang="en-US" sz="2000" dirty="0"/>
              <a:t>Perceptual loss</a:t>
            </a:r>
            <a:r>
              <a:rPr lang="he-IL" sz="2000" dirty="0"/>
              <a:t>  </a:t>
            </a:r>
          </a:p>
          <a:p>
            <a:pPr algn="r" rtl="1"/>
            <a:r>
              <a:rPr lang="he-IL" sz="2000" dirty="0"/>
              <a:t>פונקציית הפסד הגנרטור מורכבת משתי חלקים, רכיב ה </a:t>
            </a:r>
            <a:r>
              <a:rPr lang="en-US" sz="2000" dirty="0"/>
              <a:t>content</a:t>
            </a:r>
            <a:r>
              <a:rPr lang="he-IL" sz="2000" dirty="0"/>
              <a:t> אשר מטרות לשמור על מבנה מאפייני התמונה הנוצרת דומה למבנה מאפייני תמונת המקור. רכיב הגנרטור אשר מטרותו לייצר טקטורות דומות לטקסטורות שנדגמו מתמונת אמיתיות שאיתם אומנה הארכיטקטורה.</a:t>
            </a:r>
          </a:p>
          <a:p>
            <a:pPr algn="r" rtl="1"/>
            <a:r>
              <a:rPr lang="he-IL" sz="2000" dirty="0"/>
              <a:t>שימוש בארכיטקטורת </a:t>
            </a:r>
            <a:r>
              <a:rPr lang="en-US" sz="2000" dirty="0"/>
              <a:t>GAN</a:t>
            </a:r>
            <a:r>
              <a:rPr lang="he-IL" sz="2000" dirty="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2000" dirty="0"/>
          </a:p>
          <a:p>
            <a:pPr algn="r" rtl="1"/>
            <a:r>
              <a:rPr lang="he-IL" sz="2000" dirty="0"/>
              <a:t>נשים לב כי התמונה ב </a:t>
            </a:r>
            <a:r>
              <a:rPr lang="en-US" sz="2000" dirty="0"/>
              <a:t>SRRESNET </a:t>
            </a:r>
            <a:r>
              <a:rPr lang="he-IL" sz="2000" dirty="0"/>
              <a:t> אכן יותר קרובה לתמונת המקור אבל </a:t>
            </a:r>
            <a:r>
              <a:rPr lang="en-US" sz="2000" dirty="0"/>
              <a:t>SRGAN </a:t>
            </a:r>
            <a:r>
              <a:rPr lang="he-IL" sz="2000" dirty="0"/>
              <a:t> יותר חדה </a:t>
            </a:r>
          </a:p>
          <a:p>
            <a:pPr algn="r" rtl="1"/>
            <a:endParaRPr lang="he-IL" dirty="0"/>
          </a:p>
        </p:txBody>
      </p:sp>
      <p:pic>
        <p:nvPicPr>
          <p:cNvPr id="21" name="Picture 20">
            <a:extLst>
              <a:ext uri="{FF2B5EF4-FFF2-40B4-BE49-F238E27FC236}">
                <a16:creationId xmlns:a16="http://schemas.microsoft.com/office/drawing/2014/main" id="{9F7ADC11-4D6C-C074-5F8B-02CEA9FB66C2}"/>
              </a:ext>
            </a:extLst>
          </p:cNvPr>
          <p:cNvPicPr>
            <a:picLocks noChangeAspect="1"/>
          </p:cNvPicPr>
          <p:nvPr/>
        </p:nvPicPr>
        <p:blipFill>
          <a:blip r:embed="rId6"/>
          <a:stretch>
            <a:fillRect/>
          </a:stretch>
        </p:blipFill>
        <p:spPr>
          <a:xfrm>
            <a:off x="4203655" y="4369207"/>
            <a:ext cx="4244883" cy="2450654"/>
          </a:xfrm>
          <a:prstGeom prst="rect">
            <a:avLst/>
          </a:prstGeom>
        </p:spPr>
      </p:pic>
    </p:spTree>
    <p:extLst>
      <p:ext uri="{BB962C8B-B14F-4D97-AF65-F5344CB8AC3E}">
        <p14:creationId xmlns:p14="http://schemas.microsoft.com/office/powerpoint/2010/main" val="401750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222F-8ABB-F350-4421-113259339A18}"/>
              </a:ext>
            </a:extLst>
          </p:cNvPr>
          <p:cNvSpPr>
            <a:spLocks noGrp="1"/>
          </p:cNvSpPr>
          <p:nvPr>
            <p:ph type="title"/>
          </p:nvPr>
        </p:nvSpPr>
        <p:spPr/>
        <p:txBody>
          <a:bodyPr/>
          <a:lstStyle/>
          <a:p>
            <a:pPr algn="r"/>
            <a:r>
              <a:rPr lang="en-US" dirty="0" err="1"/>
              <a:t>SrGan</a:t>
            </a:r>
            <a:r>
              <a:rPr lang="en-US" dirty="0"/>
              <a:t> </a:t>
            </a:r>
            <a:r>
              <a:rPr lang="he-IL" dirty="0"/>
              <a:t>אימון </a:t>
            </a:r>
            <a:endParaRPr lang="en-IL" dirty="0"/>
          </a:p>
        </p:txBody>
      </p:sp>
      <p:pic>
        <p:nvPicPr>
          <p:cNvPr id="4" name="Picture 3" descr="A blurry image of a person&#10;&#10;Description automatically generated with medium confidence">
            <a:extLst>
              <a:ext uri="{FF2B5EF4-FFF2-40B4-BE49-F238E27FC236}">
                <a16:creationId xmlns:a16="http://schemas.microsoft.com/office/drawing/2014/main" id="{75E2F696-0607-6F28-169C-AD6BA7FC8B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082800"/>
            <a:ext cx="914400" cy="914400"/>
          </a:xfrm>
          <a:prstGeom prst="rect">
            <a:avLst/>
          </a:prstGeom>
          <a:noFill/>
          <a:ln>
            <a:noFill/>
          </a:ln>
        </p:spPr>
      </p:pic>
      <p:pic>
        <p:nvPicPr>
          <p:cNvPr id="5" name="Picture 4" descr="A person with dark hair&#10;&#10;Description automatically generated with low confidence">
            <a:extLst>
              <a:ext uri="{FF2B5EF4-FFF2-40B4-BE49-F238E27FC236}">
                <a16:creationId xmlns:a16="http://schemas.microsoft.com/office/drawing/2014/main" id="{D41E5FC7-4C6A-A63A-5F4F-D84FF313A3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575" y="2082800"/>
            <a:ext cx="914400" cy="914400"/>
          </a:xfrm>
          <a:prstGeom prst="rect">
            <a:avLst/>
          </a:prstGeom>
          <a:noFill/>
          <a:ln>
            <a:noFill/>
          </a:ln>
        </p:spPr>
      </p:pic>
      <p:pic>
        <p:nvPicPr>
          <p:cNvPr id="6" name="Picture 5">
            <a:extLst>
              <a:ext uri="{FF2B5EF4-FFF2-40B4-BE49-F238E27FC236}">
                <a16:creationId xmlns:a16="http://schemas.microsoft.com/office/drawing/2014/main" id="{C2F77373-D2F3-38D8-F03D-8C25AEAC4D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0070" y="2773961"/>
            <a:ext cx="230505" cy="230505"/>
          </a:xfrm>
          <a:prstGeom prst="rect">
            <a:avLst/>
          </a:prstGeom>
          <a:noFill/>
          <a:ln>
            <a:noFill/>
          </a:ln>
        </p:spPr>
      </p:pic>
      <p:pic>
        <p:nvPicPr>
          <p:cNvPr id="7" name="Picture 20" descr="A person with long hair and beard&#10;&#10;Description automatically generated with low confidence">
            <a:extLst>
              <a:ext uri="{FF2B5EF4-FFF2-40B4-BE49-F238E27FC236}">
                <a16:creationId xmlns:a16="http://schemas.microsoft.com/office/drawing/2014/main" id="{61A75993-B139-5027-8480-9D78301DB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299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BADB5EB2-6125-4EDD-12DF-74CBE02A3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30023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B77A3808-4160-07FC-66D5-4A8FEAFCE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367978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A person with a beard&#10;&#10;Description automatically generated with low confidence">
            <a:extLst>
              <a:ext uri="{FF2B5EF4-FFF2-40B4-BE49-F238E27FC236}">
                <a16:creationId xmlns:a16="http://schemas.microsoft.com/office/drawing/2014/main" id="{DA2E3476-61ED-782E-8BFA-77EA290F3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975" y="39083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A45A35A0-3A95-913E-6251-822FC16D5C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575" y="39167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5F2D2E55-2CD6-68D4-FF9B-3F08BBAD9A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928" y="460042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A close-up of a person&#10;&#10;Description automatically generated">
            <a:extLst>
              <a:ext uri="{FF2B5EF4-FFF2-40B4-BE49-F238E27FC236}">
                <a16:creationId xmlns:a16="http://schemas.microsoft.com/office/drawing/2014/main" id="{DBA3A15E-2014-82E8-10AD-BC04FE6E17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4025" y="48227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AB2D532C-47C1-DF5F-B065-68DC725B0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530" y="481785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5299AD32-5F54-A72A-D809-FF5B24226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930" y="549876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descr="A close-up of a person's face&#10;&#10;Description automatically generated">
            <a:extLst>
              <a:ext uri="{FF2B5EF4-FFF2-40B4-BE49-F238E27FC236}">
                <a16:creationId xmlns:a16="http://schemas.microsoft.com/office/drawing/2014/main" id="{FD5857C4-7EED-99CE-A555-CB29289F1D36}"/>
              </a:ext>
            </a:extLst>
          </p:cNvPr>
          <p:cNvPicPr>
            <a:picLocks noGrp="1" noChangeAspect="1"/>
          </p:cNvPicPr>
          <p:nvPr>
            <p:ph idx="1"/>
          </p:nvPr>
        </p:nvPicPr>
        <p:blipFill>
          <a:blip r:embed="rId15">
            <a:extLst>
              <a:ext uri="{28A0092B-C50C-407E-A947-70E740481C1C}">
                <a14:useLocalDpi xmlns:a14="http://schemas.microsoft.com/office/drawing/2010/main" val="0"/>
              </a:ext>
            </a:extLst>
          </a:blip>
          <a:srcRect/>
          <a:stretch>
            <a:fillRect/>
          </a:stretch>
        </p:blipFill>
        <p:spPr bwMode="auto">
          <a:xfrm>
            <a:off x="2627520" y="4817854"/>
            <a:ext cx="914400" cy="914400"/>
          </a:xfrm>
          <a:prstGeom prst="rect">
            <a:avLst/>
          </a:prstGeom>
          <a:noFill/>
          <a:ln>
            <a:noFill/>
          </a:ln>
        </p:spPr>
      </p:pic>
      <p:pic>
        <p:nvPicPr>
          <p:cNvPr id="17" name="Picture 16" descr="A person with a goatee&#10;&#10;Description automatically generated with low confidence">
            <a:extLst>
              <a:ext uri="{FF2B5EF4-FFF2-40B4-BE49-F238E27FC236}">
                <a16:creationId xmlns:a16="http://schemas.microsoft.com/office/drawing/2014/main" id="{23A5CA38-A1B7-5D94-5786-396FA797048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17995" y="3916747"/>
            <a:ext cx="914400" cy="914400"/>
          </a:xfrm>
          <a:prstGeom prst="rect">
            <a:avLst/>
          </a:prstGeom>
          <a:noFill/>
          <a:ln>
            <a:noFill/>
          </a:ln>
        </p:spPr>
      </p:pic>
      <p:pic>
        <p:nvPicPr>
          <p:cNvPr id="18" name="Picture 17" descr="A person with long hair and beard&#10;&#10;Description automatically generated with medium confidence">
            <a:extLst>
              <a:ext uri="{FF2B5EF4-FFF2-40B4-BE49-F238E27FC236}">
                <a16:creationId xmlns:a16="http://schemas.microsoft.com/office/drawing/2014/main" id="{F2083F6E-2219-7DB5-4B4C-4F9623BD7530}"/>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619375" y="3001549"/>
            <a:ext cx="914400" cy="914400"/>
          </a:xfrm>
          <a:prstGeom prst="rect">
            <a:avLst/>
          </a:prstGeom>
          <a:noFill/>
          <a:ln>
            <a:noFill/>
          </a:ln>
        </p:spPr>
      </p:pic>
      <p:pic>
        <p:nvPicPr>
          <p:cNvPr id="19" name="Picture 18">
            <a:extLst>
              <a:ext uri="{FF2B5EF4-FFF2-40B4-BE49-F238E27FC236}">
                <a16:creationId xmlns:a16="http://schemas.microsoft.com/office/drawing/2014/main" id="{D8BCFAA7-5D7E-4BE5-B551-FD9AAE6C32AF}"/>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609374" y="2086025"/>
            <a:ext cx="914400" cy="914400"/>
          </a:xfrm>
          <a:prstGeom prst="rect">
            <a:avLst/>
          </a:prstGeom>
          <a:noFill/>
          <a:ln>
            <a:noFill/>
          </a:ln>
        </p:spPr>
      </p:pic>
      <p:pic>
        <p:nvPicPr>
          <p:cNvPr id="21" name="Picture 20">
            <a:extLst>
              <a:ext uri="{FF2B5EF4-FFF2-40B4-BE49-F238E27FC236}">
                <a16:creationId xmlns:a16="http://schemas.microsoft.com/office/drawing/2014/main" id="{84BA4D79-39A3-3C93-5701-27A554E584BD}"/>
              </a:ext>
            </a:extLst>
          </p:cNvPr>
          <p:cNvPicPr>
            <a:picLocks noChangeAspect="1"/>
          </p:cNvPicPr>
          <p:nvPr/>
        </p:nvPicPr>
        <p:blipFill>
          <a:blip r:embed="rId19"/>
          <a:stretch>
            <a:fillRect/>
          </a:stretch>
        </p:blipFill>
        <p:spPr>
          <a:xfrm>
            <a:off x="5186010" y="3794085"/>
            <a:ext cx="6268679" cy="2509106"/>
          </a:xfrm>
          <a:prstGeom prst="rect">
            <a:avLst/>
          </a:prstGeom>
        </p:spPr>
      </p:pic>
      <p:sp>
        <p:nvSpPr>
          <p:cNvPr id="22" name="Content Placeholder 2">
            <a:extLst>
              <a:ext uri="{FF2B5EF4-FFF2-40B4-BE49-F238E27FC236}">
                <a16:creationId xmlns:a16="http://schemas.microsoft.com/office/drawing/2014/main" id="{B5570FAB-1D8C-3D5D-E93B-CDDFA48BF817}"/>
              </a:ext>
            </a:extLst>
          </p:cNvPr>
          <p:cNvSpPr txBox="1">
            <a:spLocks/>
          </p:cNvSpPr>
          <p:nvPr/>
        </p:nvSpPr>
        <p:spPr>
          <a:xfrm>
            <a:off x="1483718" y="1246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rtl="1">
              <a:lnSpc>
                <a:spcPct val="150000"/>
              </a:lnSpc>
              <a:spcAft>
                <a:spcPts val="800"/>
              </a:spcAft>
              <a:buNone/>
            </a:pPr>
            <a:r>
              <a:rPr lang="he-IL" sz="2000" dirty="0"/>
              <a:t>מתחילים אימון ממשקולות מאותחלים</a:t>
            </a:r>
            <a:r>
              <a:rPr lang="en-US" sz="2000" dirty="0"/>
              <a:t>  </a:t>
            </a:r>
            <a:r>
              <a:rPr lang="he-IL" sz="2000" dirty="0"/>
              <a:t>אשר למדו את הבסיס להגדלת התמונה  לאחר אימון </a:t>
            </a:r>
            <a:r>
              <a:rPr lang="en-US" sz="2000" dirty="0" err="1"/>
              <a:t>SrResnet</a:t>
            </a:r>
            <a:r>
              <a:rPr lang="he-IL" sz="2000" dirty="0"/>
              <a:t>.</a:t>
            </a:r>
          </a:p>
          <a:p>
            <a:pPr marL="457200" lvl="1" indent="0" algn="just" rtl="1">
              <a:lnSpc>
                <a:spcPct val="150000"/>
              </a:lnSpc>
              <a:spcAft>
                <a:spcPts val="800"/>
              </a:spcAft>
              <a:buNone/>
            </a:pPr>
            <a:r>
              <a:rPr lang="he-IL" sz="2000" dirty="0"/>
              <a:t>נוצרו תמונות חדות יותר באימון </a:t>
            </a:r>
            <a:r>
              <a:rPr lang="en-US" sz="2000" dirty="0" err="1"/>
              <a:t>SrGan</a:t>
            </a:r>
            <a:endParaRPr lang="he-IL" sz="2000" dirty="0"/>
          </a:p>
          <a:p>
            <a:pPr marL="457200" lvl="1" indent="0" algn="just" rtl="1">
              <a:lnSpc>
                <a:spcPct val="150000"/>
              </a:lnSpc>
              <a:spcAft>
                <a:spcPts val="800"/>
              </a:spcAft>
              <a:buNone/>
            </a:pPr>
            <a:r>
              <a:rPr lang="he-IL" sz="2000" dirty="0"/>
              <a:t>אימון רשת הגנרטור מושפע מהמשוב שמגיע מרשת הדסקרימינטור</a:t>
            </a:r>
          </a:p>
          <a:p>
            <a:pPr marL="457200" lvl="1" indent="0" algn="just" rtl="1">
              <a:lnSpc>
                <a:spcPct val="150000"/>
              </a:lnSpc>
              <a:spcAft>
                <a:spcPts val="800"/>
              </a:spcAft>
              <a:buNone/>
            </a:pPr>
            <a:r>
              <a:rPr lang="he-IL" sz="2000" dirty="0"/>
              <a:t>ערכים אפסיים לפונקציית ההפסד לרשת הדסקרימנטור לאחר 1.2 מליון צעדיים</a:t>
            </a:r>
          </a:p>
          <a:p>
            <a:pPr marL="457200" lvl="1" indent="0" algn="just" rtl="1">
              <a:lnSpc>
                <a:spcPct val="150000"/>
              </a:lnSpc>
              <a:spcAft>
                <a:spcPts val="800"/>
              </a:spcAft>
              <a:buNone/>
            </a:pPr>
            <a:endParaRPr lang="he-IL" dirty="0"/>
          </a:p>
        </p:txBody>
      </p:sp>
      <p:sp>
        <p:nvSpPr>
          <p:cNvPr id="23" name="Title 1">
            <a:extLst>
              <a:ext uri="{FF2B5EF4-FFF2-40B4-BE49-F238E27FC236}">
                <a16:creationId xmlns:a16="http://schemas.microsoft.com/office/drawing/2014/main" id="{964A7B47-2BFB-414B-B613-193ADD75F111}"/>
              </a:ext>
            </a:extLst>
          </p:cNvPr>
          <p:cNvSpPr txBox="1">
            <a:spLocks/>
          </p:cNvSpPr>
          <p:nvPr/>
        </p:nvSpPr>
        <p:spPr>
          <a:xfrm>
            <a:off x="-1" y="1739043"/>
            <a:ext cx="3412503"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r>
              <a:rPr lang="en-US" dirty="0"/>
              <a:t>        </a:t>
            </a:r>
            <a:r>
              <a:rPr lang="en-US" dirty="0" err="1"/>
              <a:t>SRGan</a:t>
            </a:r>
            <a:endParaRPr lang="en-IL" dirty="0"/>
          </a:p>
        </p:txBody>
      </p:sp>
    </p:spTree>
    <p:extLst>
      <p:ext uri="{BB962C8B-B14F-4D97-AF65-F5344CB8AC3E}">
        <p14:creationId xmlns:p14="http://schemas.microsoft.com/office/powerpoint/2010/main" val="41564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051C1C-09FC-D73D-AEBA-1D0D1146997F}"/>
              </a:ext>
            </a:extLst>
          </p:cNvPr>
          <p:cNvPicPr>
            <a:picLocks noChangeAspect="1"/>
          </p:cNvPicPr>
          <p:nvPr/>
        </p:nvPicPr>
        <p:blipFill>
          <a:blip r:embed="rId3"/>
          <a:stretch>
            <a:fillRect/>
          </a:stretch>
        </p:blipFill>
        <p:spPr>
          <a:xfrm>
            <a:off x="111211" y="1915295"/>
            <a:ext cx="5037481" cy="2592021"/>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a:bodyPr>
          <a:lstStyle/>
          <a:p>
            <a:pPr algn="r" rtl="1"/>
            <a:r>
              <a:rPr lang="he-IL" dirty="0"/>
              <a:t>הערכת תוצאות </a:t>
            </a:r>
            <a:r>
              <a:rPr lang="en-US" dirty="0"/>
              <a:t>GAN</a:t>
            </a:r>
            <a:endParaRPr lang="he-IL" dirty="0"/>
          </a:p>
        </p:txBody>
      </p:sp>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1215881" y="1524000"/>
            <a:ext cx="10567471" cy="4142442"/>
          </a:xfrm>
        </p:spPr>
        <p:txBody>
          <a:bodyPr>
            <a:normAutofit lnSpcReduction="10000"/>
          </a:bodyPr>
          <a:lstStyle/>
          <a:p>
            <a:pPr marL="342900" lvl="0" indent="-342900" algn="r" rtl="1">
              <a:lnSpc>
                <a:spcPct val="115000"/>
              </a:lnSpc>
              <a:spcAft>
                <a:spcPts val="0"/>
              </a:spcAft>
              <a:buFont typeface="Symbol" panose="05050102010706020507" pitchFamily="18" charset="2"/>
              <a:buChar char=""/>
            </a:pPr>
            <a:r>
              <a:rPr lang="he-IL" sz="2000" dirty="0"/>
              <a:t>מטרתה </a:t>
            </a:r>
            <a:r>
              <a:rPr lang="en-US" sz="2000" dirty="0"/>
              <a:t>adversarial loss</a:t>
            </a:r>
            <a:r>
              <a:rPr lang="he-IL" sz="2000" dirty="0"/>
              <a:t> לייצר תמונה עליה רשת</a:t>
            </a:r>
            <a:br>
              <a:rPr lang="en-US" sz="2000" dirty="0"/>
            </a:br>
            <a:r>
              <a:rPr lang="he-IL" sz="2000" dirty="0"/>
              <a:t>הדיסקרימנטור  תחזיר הסתברות גבוהה לכך שהתוצר הגיע</a:t>
            </a:r>
            <a:br>
              <a:rPr lang="en-US" sz="2000" dirty="0"/>
            </a:br>
            <a:r>
              <a:rPr lang="he-IL" sz="2000" dirty="0"/>
              <a:t>מהעולם האמיתי. עקרון זה גורם לרשת הגנרטיבית לייצר במקרי </a:t>
            </a:r>
            <a:br>
              <a:rPr lang="en-US" sz="2000" dirty="0"/>
            </a:br>
            <a:r>
              <a:rPr lang="he-IL" sz="2000" dirty="0"/>
              <a:t>הצורך השלמה של המידע לפי העקרונות מהמרחב הסמוי אשר</a:t>
            </a:r>
            <a:br>
              <a:rPr lang="en-US" sz="2000" dirty="0"/>
            </a:br>
            <a:r>
              <a:rPr lang="he-IL" sz="2000" dirty="0"/>
              <a:t>אותו היא למדה.  </a:t>
            </a:r>
          </a:p>
          <a:p>
            <a:pPr marL="342900" lvl="0" indent="-342900" algn="r" rtl="1">
              <a:lnSpc>
                <a:spcPct val="115000"/>
              </a:lnSpc>
              <a:spcAft>
                <a:spcPts val="0"/>
              </a:spcAft>
              <a:buFont typeface="Symbol" panose="05050102010706020507" pitchFamily="18" charset="2"/>
              <a:buChar char=""/>
            </a:pPr>
            <a:r>
              <a:rPr lang="he-IL" sz="2000" dirty="0"/>
              <a:t>המטרה היא לא לייצר את התמונה שתראה הכי קרובה לתמונה </a:t>
            </a:r>
            <a:br>
              <a:rPr lang="en-US" sz="2000" dirty="0"/>
            </a:br>
            <a:r>
              <a:rPr lang="he-IL" sz="2000" dirty="0"/>
              <a:t>שרוצים ליייצר, לכן צריך מדדי השוואה שמתיחסים לכך</a:t>
            </a:r>
          </a:p>
          <a:p>
            <a:pPr marL="342900" lvl="0" indent="-342900" algn="r" rtl="1">
              <a:lnSpc>
                <a:spcPct val="115000"/>
              </a:lnSpc>
              <a:spcAft>
                <a:spcPts val="0"/>
              </a:spcAft>
              <a:buFont typeface="Symbol" panose="05050102010706020507" pitchFamily="18" charset="2"/>
              <a:buChar char=""/>
            </a:pPr>
            <a:r>
              <a:rPr lang="he-IL" sz="2000" dirty="0"/>
              <a:t>ישנן כמה מדדים להשוואה עבור ארכיטקטורת </a:t>
            </a:r>
            <a:r>
              <a:rPr lang="en-US" sz="2000" dirty="0"/>
              <a:t>GAN</a:t>
            </a:r>
          </a:p>
          <a:p>
            <a:pPr lvl="1" algn="r" rtl="1"/>
            <a:r>
              <a:rPr lang="he-IL" sz="2000" dirty="0"/>
              <a:t>מידת הדיוק</a:t>
            </a:r>
            <a:r>
              <a:rPr lang="en-US" sz="2000" dirty="0"/>
              <a:t> - </a:t>
            </a:r>
            <a:r>
              <a:rPr lang="he-IL" sz="2000" dirty="0"/>
              <a:t>כמה התמונה קרובה לתמונה שרציתי לייצר</a:t>
            </a:r>
          </a:p>
          <a:p>
            <a:pPr lvl="1" algn="r" rtl="1"/>
            <a:r>
              <a:rPr lang="he-IL" sz="2000" dirty="0"/>
              <a:t>מידת חדות התמונה</a:t>
            </a:r>
            <a:r>
              <a:rPr lang="en-US" sz="2000" dirty="0"/>
              <a:t>  - </a:t>
            </a:r>
            <a:r>
              <a:rPr lang="he-IL" sz="2000" dirty="0"/>
              <a:t>כמה התמונה נראית אמיתית</a:t>
            </a:r>
          </a:p>
          <a:p>
            <a:pPr lvl="1" algn="r" rtl="1"/>
            <a:r>
              <a:rPr lang="he-IL" sz="2000" dirty="0"/>
              <a:t>מידת הגיוון</a:t>
            </a:r>
            <a:r>
              <a:rPr lang="en-US" sz="2000" dirty="0"/>
              <a:t> - </a:t>
            </a:r>
            <a:r>
              <a:rPr lang="he-IL" sz="2000" dirty="0"/>
              <a:t>כמה מחלקות שונות נוצרות</a:t>
            </a:r>
          </a:p>
          <a:p>
            <a:pPr lvl="1" algn="r" rtl="1"/>
            <a:endParaRPr lang="he-IL" dirty="0"/>
          </a:p>
        </p:txBody>
      </p:sp>
    </p:spTree>
    <p:extLst>
      <p:ext uri="{BB962C8B-B14F-4D97-AF65-F5344CB8AC3E}">
        <p14:creationId xmlns:p14="http://schemas.microsoft.com/office/powerpoint/2010/main" val="133020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C0F7-308D-6C96-DF8A-5F0C0DB6DED0}"/>
              </a:ext>
            </a:extLst>
          </p:cNvPr>
          <p:cNvSpPr>
            <a:spLocks noGrp="1"/>
          </p:cNvSpPr>
          <p:nvPr>
            <p:ph type="title"/>
          </p:nvPr>
        </p:nvSpPr>
        <p:spPr/>
        <p:txBody>
          <a:bodyPr/>
          <a:lstStyle/>
          <a:p>
            <a:pPr algn="r" rtl="1"/>
            <a:r>
              <a:rPr lang="he-IL" dirty="0"/>
              <a:t>הערכת תוצאות</a:t>
            </a:r>
            <a:endParaRPr lang="en-IL" dirty="0"/>
          </a:p>
        </p:txBody>
      </p:sp>
      <p:sp>
        <p:nvSpPr>
          <p:cNvPr id="3" name="Content Placeholder 2">
            <a:extLst>
              <a:ext uri="{FF2B5EF4-FFF2-40B4-BE49-F238E27FC236}">
                <a16:creationId xmlns:a16="http://schemas.microsoft.com/office/drawing/2014/main" id="{2912693C-5D2C-7325-238D-CFE2E2899B85}"/>
              </a:ext>
            </a:extLst>
          </p:cNvPr>
          <p:cNvSpPr>
            <a:spLocks noGrp="1"/>
          </p:cNvSpPr>
          <p:nvPr>
            <p:ph idx="1"/>
          </p:nvPr>
        </p:nvSpPr>
        <p:spPr>
          <a:xfrm>
            <a:off x="452351" y="1402310"/>
            <a:ext cx="11287298" cy="5090565"/>
          </a:xfrm>
        </p:spPr>
        <p:txBody>
          <a:bodyPr>
            <a:noAutofit/>
          </a:bodyPr>
          <a:lstStyle/>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השוואה בין ארכיטקטורת לרשתות יריבות זו משימה קשה. </a:t>
            </a:r>
            <a:r>
              <a:rPr lang="he-IL" sz="2400" dirty="0">
                <a:latin typeface="Calibri" panose="020F0502020204030204" pitchFamily="34" charset="0"/>
                <a:ea typeface="Calibri" panose="020F0502020204030204" pitchFamily="34" charset="0"/>
                <a:cs typeface="David" panose="020E0502060401010101" pitchFamily="34" charset="-79"/>
              </a:rPr>
              <a:t>למשל כל ארכיטקטורה יצרה מאפיינים משלה, איך משווים בין מאפיינים שונים מי קרוב יותר? או לאיזה מדד נותנים עדיפות בציון, לחדות לדיוק</a:t>
            </a:r>
            <a:r>
              <a:rPr lang="en-US" sz="2400" dirty="0">
                <a:latin typeface="Calibri" panose="020F0502020204030204" pitchFamily="34" charset="0"/>
                <a:ea typeface="Calibri" panose="020F0502020204030204" pitchFamily="34" charset="0"/>
                <a:cs typeface="David" panose="020E0502060401010101" pitchFamily="34" charset="-79"/>
              </a:rPr>
              <a:t> </a:t>
            </a:r>
            <a:r>
              <a:rPr lang="he-IL" sz="2400" dirty="0">
                <a:latin typeface="Calibri" panose="020F0502020204030204" pitchFamily="34" charset="0"/>
                <a:ea typeface="Calibri" panose="020F0502020204030204" pitchFamily="34" charset="0"/>
                <a:cs typeface="David" panose="020E0502060401010101" pitchFamily="34" charset="-79"/>
              </a:rPr>
              <a:t> או גיוון בהשלמת הפיצרים החסרים?</a:t>
            </a:r>
            <a:endParaRPr lang="en-IL" sz="24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בעבודה המסכמת במקטע 5 אני מתאר בהרחבה כמה מדדים להשווה בין תוצרי הרשתות ומה היתרון של כל אחד על פני האחר.</a:t>
            </a:r>
          </a:p>
          <a:p>
            <a:pPr algn="r" rtl="1"/>
            <a:r>
              <a:rPr lang="he-IL" sz="2400" dirty="0">
                <a:latin typeface="Calibri" panose="020F0502020204030204" pitchFamily="34" charset="0"/>
                <a:ea typeface="Calibri" panose="020F0502020204030204" pitchFamily="34" charset="0"/>
                <a:cs typeface="David" panose="020E0502060401010101" pitchFamily="34" charset="-79"/>
              </a:rPr>
              <a:t>בפרויקט זה התמקדתי ב 3 מדדים אשר משווים בין הארכיטקטרות בשתי מובנים, מדדי </a:t>
            </a:r>
            <a:r>
              <a:rPr lang="en-US" sz="2400" dirty="0">
                <a:latin typeface="Calibri" panose="020F0502020204030204" pitchFamily="34" charset="0"/>
                <a:ea typeface="Calibri" panose="020F0502020204030204" pitchFamily="34" charset="0"/>
                <a:cs typeface="David" panose="020E0502060401010101" pitchFamily="34" charset="-79"/>
              </a:rPr>
              <a:t>PSNR </a:t>
            </a:r>
            <a:r>
              <a:rPr lang="he-IL" sz="2400" dirty="0">
                <a:latin typeface="Calibri" panose="020F0502020204030204" pitchFamily="34" charset="0"/>
                <a:ea typeface="Calibri" panose="020F0502020204030204" pitchFamily="34" charset="0"/>
                <a:cs typeface="David" panose="020E0502060401010101" pitchFamily="34" charset="-79"/>
              </a:rPr>
              <a:t> ו </a:t>
            </a:r>
            <a:r>
              <a:rPr lang="en-US" sz="2400" dirty="0">
                <a:latin typeface="Calibri" panose="020F0502020204030204" pitchFamily="34" charset="0"/>
                <a:ea typeface="Calibri" panose="020F0502020204030204" pitchFamily="34" charset="0"/>
                <a:cs typeface="David" panose="020E0502060401010101" pitchFamily="34" charset="-79"/>
              </a:rPr>
              <a:t>SSIM </a:t>
            </a:r>
            <a:r>
              <a:rPr lang="he-IL" sz="2400" dirty="0">
                <a:latin typeface="Calibri" panose="020F0502020204030204" pitchFamily="34" charset="0"/>
                <a:ea typeface="Calibri" panose="020F0502020204030204" pitchFamily="34" charset="0"/>
                <a:cs typeface="David" panose="020E0502060401010101" pitchFamily="34" charset="-79"/>
              </a:rPr>
              <a:t> אשר משווים כמה תמונה אחת קרובה לשניה מבחינת מרחק פיקסלים. ומדד </a:t>
            </a:r>
            <a:r>
              <a:rPr lang="en-US" sz="2400" dirty="0">
                <a:latin typeface="Calibri" panose="020F0502020204030204" pitchFamily="34" charset="0"/>
                <a:ea typeface="Calibri" panose="020F0502020204030204" pitchFamily="34" charset="0"/>
                <a:cs typeface="David" panose="020E0502060401010101" pitchFamily="34" charset="-79"/>
              </a:rPr>
              <a:t>FID </a:t>
            </a:r>
            <a:r>
              <a:rPr lang="he-IL" sz="2400" dirty="0">
                <a:latin typeface="Calibri" panose="020F0502020204030204" pitchFamily="34" charset="0"/>
                <a:ea typeface="Calibri" panose="020F0502020204030204" pitchFamily="34" charset="0"/>
                <a:cs typeface="David" panose="020E0502060401010101" pitchFamily="34" charset="-79"/>
              </a:rPr>
              <a:t> אשר משווה כמה מאפיינים בין מקבצי תמונות דומים.</a:t>
            </a:r>
          </a:p>
        </p:txBody>
      </p:sp>
    </p:spTree>
    <p:extLst>
      <p:ext uri="{BB962C8B-B14F-4D97-AF65-F5344CB8AC3E}">
        <p14:creationId xmlns:p14="http://schemas.microsoft.com/office/powerpoint/2010/main" val="179140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fontScale="90000"/>
          </a:bodyPr>
          <a:lstStyle/>
          <a:p>
            <a:pPr algn="r" rtl="1"/>
            <a:br>
              <a:rPr lang="en-US" dirty="0"/>
            </a:br>
            <a:r>
              <a:rPr lang="he-IL" dirty="0"/>
              <a:t>מרחק פיקסלים -</a:t>
            </a:r>
            <a:r>
              <a:rPr lang="en-US" dirty="0"/>
              <a:t>PSNR</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776804" y="1768631"/>
                <a:ext cx="10325000" cy="3564436"/>
              </a:xfrm>
            </p:spPr>
            <p:txBody>
              <a:bodyPr/>
              <a:lstStyle/>
              <a:p>
                <a:pPr lvl="1" algn="r" rtl="1"/>
                <a:r>
                  <a:rPr lang="he-IL" dirty="0"/>
                  <a:t>קל לחישוב</a:t>
                </a:r>
              </a:p>
              <a:p>
                <a:pPr lvl="1" algn="r" rtl="1"/>
                <a:r>
                  <a:rPr lang="he-IL" dirty="0"/>
                  <a:t>לא מותאם לתפישה האנושית, עבור שינויים שונים בתמונה נוכל לקבל אותו </a:t>
                </a:r>
                <a:r>
                  <a:rPr lang="en-US" dirty="0"/>
                  <a:t>MSE</a:t>
                </a:r>
                <a:r>
                  <a:rPr lang="he-IL" dirty="0"/>
                  <a:t>.</a:t>
                </a:r>
                <a:endParaRPr lang="en-US" dirty="0"/>
              </a:p>
              <a:p>
                <a:pPr lvl="1" algn="r" rtl="1"/>
                <a:r>
                  <a:rPr lang="he-IL" dirty="0"/>
                  <a:t>תזוזה של פיקסל אחד יכולה לגרום לערכים נמוכים, למרות שבעיין האנושית הדבר לא יורגש</a:t>
                </a:r>
              </a:p>
              <a:p>
                <a:pPr lvl="1" algn="r" rtl="1"/>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𝑀𝑆𝐸</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𝑚𝑛</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begChr m:val="|"/>
                                    <m:endChr m:val="|"/>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𝐼</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𝐾</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e>
                                </m:d>
                              </m:e>
                              <m:sup>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nary>
                      </m:e>
                    </m:nary>
                  </m:oMath>
                </a14:m>
                <a:endParaRPr lang="he-IL" dirty="0"/>
              </a:p>
              <a:p>
                <a:pPr lvl="1" algn="r" rtl="1"/>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𝑃𝑆𝑁𝑅</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10</m:t>
                    </m:r>
                    <m:func>
                      <m:funcPr>
                        <m:ctrlPr>
                          <a:rPr lang="en-IL" sz="18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Arial" panose="020B0604020202020204" pitchFamily="34" charset="0"/>
                          </a:rPr>
                          <m:t>log</m:t>
                        </m:r>
                      </m:fName>
                      <m:e>
                        <m:d>
                          <m:dPr>
                            <m:ctrlPr>
                              <a:rPr lang="en-IL" sz="1800" i="1">
                                <a:effectLst/>
                                <a:latin typeface="Cambria Math" panose="02040503050406030204" pitchFamily="18" charset="0"/>
                                <a:ea typeface="Times New Roman" panose="02020603050405020304" pitchFamily="18" charset="0"/>
                              </a:rPr>
                            </m:ctrlPr>
                          </m:dPr>
                          <m:e>
                            <m:f>
                              <m:fPr>
                                <m:ctrlPr>
                                  <a:rPr lang="en-IL"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Arial" panose="020B0604020202020204" pitchFamily="34" charset="0"/>
                                  </a:rPr>
                                  <m:t>𝑀𝐴</m:t>
                                </m:r>
                                <m:sSup>
                                  <m:sSupPr>
                                    <m:ctrlPr>
                                      <a:rPr lang="en-IL" sz="1800" i="1">
                                        <a:effectLst/>
                                        <a:latin typeface="Cambria Math" panose="02040503050406030204" pitchFamily="18" charset="0"/>
                                        <a:ea typeface="Times New Roman" panose="02020603050405020304" pitchFamily="18" charset="0"/>
                                      </a:rPr>
                                    </m:ctrlPr>
                                  </m:sSupPr>
                                  <m:e>
                                    <m:sSub>
                                      <m:sSubPr>
                                        <m:ctrlPr>
                                          <a:rPr lang="en-IL"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𝑖𝑗</m:t>
                                        </m:r>
                                      </m:sub>
                                    </m:sSub>
                                  </m:e>
                                  <m:sup>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p>
                                </m:sSup>
                              </m:num>
                              <m:den>
                                <m:r>
                                  <a:rPr lang="en-US" sz="1800" i="1">
                                    <a:effectLst/>
                                    <a:latin typeface="Cambria Math" panose="02040503050406030204" pitchFamily="18" charset="0"/>
                                    <a:ea typeface="Times New Roman" panose="02020603050405020304" pitchFamily="18" charset="0"/>
                                    <a:cs typeface="Arial" panose="020B0604020202020204" pitchFamily="34" charset="0"/>
                                  </a:rPr>
                                  <m:t>𝑀𝑆𝐸</m:t>
                                </m:r>
                              </m:den>
                            </m:f>
                          </m:e>
                        </m:d>
                      </m:e>
                    </m:func>
                  </m:oMath>
                </a14:m>
                <a:endParaRPr lang="he-IL" dirty="0"/>
              </a:p>
              <a:p>
                <a:pPr lvl="1" algn="r" rtl="1"/>
                <a:r>
                  <a:rPr lang="he-IL" dirty="0"/>
                  <a:t>ככל שהערך גבוה יותר כך התמונת</a:t>
                </a:r>
              </a:p>
              <a:p>
                <a:pPr marL="457200" lvl="1" indent="0" algn="r" rtl="1">
                  <a:buNone/>
                </a:pPr>
                <a:r>
                  <a:rPr lang="he-IL" dirty="0"/>
                  <a:t> דומות</a:t>
                </a:r>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xfrm>
                <a:off x="776804" y="1768631"/>
                <a:ext cx="10325000" cy="3564436"/>
              </a:xfrm>
              <a:blipFill>
                <a:blip r:embed="rId3"/>
                <a:stretch>
                  <a:fillRect l="-1063" t="-2222"/>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A577DF18-875E-2C36-A9C5-C545C6FC162B}"/>
              </a:ext>
            </a:extLst>
          </p:cNvPr>
          <p:cNvPicPr>
            <a:picLocks noChangeAspect="1"/>
          </p:cNvPicPr>
          <p:nvPr/>
        </p:nvPicPr>
        <p:blipFill rotWithShape="1">
          <a:blip r:embed="rId4"/>
          <a:srcRect b="11365"/>
          <a:stretch/>
        </p:blipFill>
        <p:spPr>
          <a:xfrm>
            <a:off x="0" y="3123881"/>
            <a:ext cx="6335629" cy="3564436"/>
          </a:xfrm>
          <a:prstGeom prst="rect">
            <a:avLst/>
          </a:prstGeom>
        </p:spPr>
      </p:pic>
    </p:spTree>
    <p:extLst>
      <p:ext uri="{BB962C8B-B14F-4D97-AF65-F5344CB8AC3E}">
        <p14:creationId xmlns:p14="http://schemas.microsoft.com/office/powerpoint/2010/main" val="255583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fontScale="90000"/>
          </a:bodyPr>
          <a:lstStyle/>
          <a:p>
            <a:pPr algn="r" rtl="1"/>
            <a:br>
              <a:rPr lang="he-IL" dirty="0"/>
            </a:br>
            <a:r>
              <a:rPr lang="he-IL" dirty="0"/>
              <a:t>מרחק מבנה תמונה -</a:t>
            </a:r>
            <a:r>
              <a:rPr lang="en-US" dirty="0"/>
              <a:t>SSIM</a:t>
            </a:r>
            <a:endParaRPr lang="he-IL" dirty="0"/>
          </a:p>
        </p:txBody>
      </p:sp>
      <mc:AlternateContent xmlns:mc="http://schemas.openxmlformats.org/markup-compatibility/2006">
        <mc:Choice xmlns:a14="http://schemas.microsoft.com/office/drawing/2010/main"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794774" y="1736816"/>
                <a:ext cx="10325000" cy="3564436"/>
              </a:xfrm>
            </p:spPr>
            <p:txBody>
              <a:bodyPr>
                <a:normAutofit lnSpcReduction="10000"/>
              </a:bodyPr>
              <a:lstStyle/>
              <a:p>
                <a:pPr lvl="1" algn="r" rtl="1"/>
                <a:r>
                  <a:rPr lang="he-IL" dirty="0">
                    <a:latin typeface="Calibri" panose="020F0502020204030204" pitchFamily="34" charset="0"/>
                    <a:cs typeface="David" panose="020E0502060401010101" pitchFamily="34" charset="-79"/>
                  </a:rPr>
                  <a:t>ערך מתקבל בין 0 ל 1 , ככל שהתמונות דומות הערך קרוב ל 1.</a:t>
                </a:r>
                <a:endParaRPr lang="en-US" dirty="0">
                  <a:latin typeface="Calibri" panose="020F0502020204030204" pitchFamily="34" charset="0"/>
                  <a:cs typeface="David" panose="020E0502060401010101" pitchFamily="34" charset="-79"/>
                </a:endParaRPr>
              </a:p>
              <a:p>
                <a:pPr lvl="1" algn="r" rtl="1"/>
                <a:r>
                  <a:rPr lang="he-IL" dirty="0">
                    <a:latin typeface="Calibri" panose="020F0502020204030204" pitchFamily="34" charset="0"/>
                    <a:cs typeface="David" panose="020E0502060401010101" pitchFamily="34" charset="-79"/>
                  </a:rPr>
                  <a:t>הערך מחושב מישקול מדדים שונים שנרצה למדוד</a:t>
                </a:r>
              </a:p>
              <a:p>
                <a:pPr marL="457200" lvl="1" indent="0" algn="r" rtl="1">
                  <a:buNone/>
                </a:pPr>
                <a:r>
                  <a:rPr lang="he-IL" dirty="0">
                    <a:latin typeface="Calibri" panose="020F0502020204030204" pitchFamily="34" charset="0"/>
                    <a:cs typeface="David" panose="020E0502060401010101" pitchFamily="34" charset="-79"/>
                  </a:rPr>
                  <a:t> </a:t>
                </a:r>
                <a14:m>
                  <m:oMath xmlns:m="http://schemas.openxmlformats.org/officeDocument/2006/math">
                    <m:r>
                      <a:rPr lang="en-US"/>
                      <m:t>𝑆𝑆𝐼𝑀</m:t>
                    </m:r>
                    <m:d>
                      <m:dPr>
                        <m:ctrlPr>
                          <a:rPr lang="en-IL"/>
                        </m:ctrlPr>
                      </m:dPr>
                      <m:e>
                        <m:r>
                          <a:rPr lang="en-US"/>
                          <m:t>𝑋</m:t>
                        </m:r>
                        <m:r>
                          <a:rPr lang="en-US"/>
                          <m:t>,</m:t>
                        </m:r>
                        <m:r>
                          <a:rPr lang="en-US"/>
                          <m:t>𝑌</m:t>
                        </m:r>
                      </m:e>
                    </m:d>
                    <m:r>
                      <a:rPr lang="en-US"/>
                      <m:t>=</m:t>
                    </m:r>
                    <m:r>
                      <a:rPr lang="en-US"/>
                      <m:t>𝑙</m:t>
                    </m:r>
                    <m:sSup>
                      <m:sSupPr>
                        <m:ctrlPr>
                          <a:rPr lang="en-IL"/>
                        </m:ctrlPr>
                      </m:sSupPr>
                      <m:e>
                        <m:d>
                          <m:dPr>
                            <m:ctrlPr>
                              <a:rPr lang="en-IL"/>
                            </m:ctrlPr>
                          </m:dPr>
                          <m:e>
                            <m:r>
                              <a:rPr lang="en-US"/>
                              <m:t>𝑥</m:t>
                            </m:r>
                            <m:r>
                              <a:rPr lang="en-US"/>
                              <m:t>,</m:t>
                            </m:r>
                            <m:r>
                              <a:rPr lang="en-US"/>
                              <m:t>𝑦</m:t>
                            </m:r>
                          </m:e>
                        </m:d>
                      </m:e>
                      <m:sup>
                        <m:r>
                          <a:rPr lang="en-US"/>
                          <m:t>𝑎</m:t>
                        </m:r>
                      </m:sup>
                    </m:sSup>
                    <m:r>
                      <a:rPr lang="en-US"/>
                      <m:t>𝐶</m:t>
                    </m:r>
                    <m:sSup>
                      <m:sSupPr>
                        <m:ctrlPr>
                          <a:rPr lang="en-IL"/>
                        </m:ctrlPr>
                      </m:sSupPr>
                      <m:e>
                        <m:d>
                          <m:dPr>
                            <m:ctrlPr>
                              <a:rPr lang="en-IL"/>
                            </m:ctrlPr>
                          </m:dPr>
                          <m:e>
                            <m:r>
                              <a:rPr lang="en-US"/>
                              <m:t>𝑥</m:t>
                            </m:r>
                            <m:r>
                              <a:rPr lang="en-US"/>
                              <m:t>,</m:t>
                            </m:r>
                            <m:r>
                              <a:rPr lang="en-US"/>
                              <m:t>𝑦</m:t>
                            </m:r>
                          </m:e>
                        </m:d>
                      </m:e>
                      <m:sup>
                        <m:r>
                          <a:rPr lang="en-US"/>
                          <m:t>𝑧</m:t>
                        </m:r>
                      </m:sup>
                    </m:sSup>
                    <m:r>
                      <a:rPr lang="en-US"/>
                      <m:t>𝑆</m:t>
                    </m:r>
                    <m:sSup>
                      <m:sSupPr>
                        <m:ctrlPr>
                          <a:rPr lang="en-IL"/>
                        </m:ctrlPr>
                      </m:sSupPr>
                      <m:e>
                        <m:d>
                          <m:dPr>
                            <m:ctrlPr>
                              <a:rPr lang="en-IL"/>
                            </m:ctrlPr>
                          </m:dPr>
                          <m:e>
                            <m:r>
                              <a:rPr lang="en-US"/>
                              <m:t>𝑥</m:t>
                            </m:r>
                            <m:r>
                              <a:rPr lang="en-US"/>
                              <m:t>,</m:t>
                            </m:r>
                            <m:r>
                              <a:rPr lang="en-US"/>
                              <m:t>𝑦</m:t>
                            </m:r>
                          </m:e>
                        </m:d>
                      </m:e>
                      <m:sup>
                        <m:r>
                          <a:rPr lang="en-US"/>
                          <m:t>𝑚</m:t>
                        </m:r>
                      </m:sup>
                    </m:sSup>
                  </m:oMath>
                </a14:m>
                <a:endParaRPr lang="en-US" dirty="0">
                  <a:latin typeface="Calibri" panose="020F0502020204030204" pitchFamily="34" charset="0"/>
                  <a:cs typeface="David" panose="020E0502060401010101" pitchFamily="34" charset="-79"/>
                </a:endParaRPr>
              </a:p>
              <a:p>
                <a:pPr lvl="1" algn="r" rtl="1"/>
                <a:r>
                  <a:rPr lang="he-IL" dirty="0">
                    <a:latin typeface="Calibri" panose="020F0502020204030204" pitchFamily="34" charset="0"/>
                    <a:cs typeface="David" panose="020E0502060401010101" pitchFamily="34" charset="-79"/>
                  </a:rPr>
                  <a:t>מידת השינוי בהארה מחושבת מיחס הממוצעים של התמונות</a:t>
                </a:r>
                <a:endParaRPr lang="en-IL" dirty="0">
                  <a:latin typeface="Calibri" panose="020F0502020204030204" pitchFamily="34" charset="0"/>
                  <a:cs typeface="David" panose="020E0502060401010101" pitchFamily="34" charset="-79"/>
                </a:endParaRPr>
              </a:p>
              <a:p>
                <a:pPr lvl="1" algn="r" rtl="1"/>
                <a:r>
                  <a:rPr lang="he-IL" dirty="0">
                    <a:latin typeface="Calibri" panose="020F0502020204030204" pitchFamily="34" charset="0"/>
                    <a:cs typeface="David" panose="020E0502060401010101" pitchFamily="34" charset="-79"/>
                  </a:rPr>
                  <a:t>מידת השינוי בניגודיות מחושבת מיחס השונויות של התמונות</a:t>
                </a:r>
              </a:p>
              <a:p>
                <a:pPr lvl="1" algn="r" rtl="1"/>
                <a:r>
                  <a:rPr lang="he-IL" dirty="0">
                    <a:latin typeface="Calibri" panose="020F0502020204030204" pitchFamily="34" charset="0"/>
                    <a:cs typeface="David" panose="020E0502060401010101" pitchFamily="34" charset="-79"/>
                  </a:rPr>
                  <a:t>מבנה התמונה מחושב מיחס הקרוס קורלציה בין התמונות</a:t>
                </a:r>
              </a:p>
              <a:p>
                <a:pPr lvl="1" algn="r" rtl="1"/>
                <a:r>
                  <a:rPr lang="he-IL" dirty="0">
                    <a:latin typeface="Calibri" panose="020F0502020204030204" pitchFamily="34" charset="0"/>
                    <a:cs typeface="David" panose="020E0502060401010101" pitchFamily="34" charset="-79"/>
                  </a:rPr>
                  <a:t>עדיף למדוד חלונות של </a:t>
                </a:r>
                <a:r>
                  <a:rPr lang="en-US" dirty="0">
                    <a:latin typeface="Calibri" panose="020F0502020204030204" pitchFamily="34" charset="0"/>
                    <a:cs typeface="David" panose="020E0502060401010101" pitchFamily="34" charset="-79"/>
                  </a:rPr>
                  <a:t> MSSIM</a:t>
                </a:r>
                <a:r>
                  <a:rPr lang="he-IL" dirty="0">
                    <a:latin typeface="Calibri" panose="020F0502020204030204" pitchFamily="34" charset="0"/>
                    <a:cs typeface="David" panose="020E0502060401010101" pitchFamily="34" charset="-79"/>
                  </a:rPr>
                  <a:t>הסיבה היא דיסטורציה בתמונה, או בכך שלתמונה יכול להיות מספר פיצרים באזורים שונים</a:t>
                </a:r>
                <a:br>
                  <a:rPr lang="en-US" dirty="0">
                    <a:latin typeface="Calibri" panose="020F0502020204030204" pitchFamily="34" charset="0"/>
                    <a:cs typeface="David" panose="020E0502060401010101" pitchFamily="34" charset="-79"/>
                  </a:rPr>
                </a:br>
                <a:r>
                  <a:rPr lang="en-US" dirty="0">
                    <a:latin typeface="Calibri" panose="020F0502020204030204" pitchFamily="34" charset="0"/>
                    <a:cs typeface="David" panose="020E0502060401010101" pitchFamily="34" charset="-79"/>
                  </a:rPr>
                  <a:t> </a:t>
                </a:r>
                <a14:m>
                  <m:oMath xmlns:m="http://schemas.openxmlformats.org/officeDocument/2006/math">
                    <m:r>
                      <m:rPr>
                        <m:sty m:val="p"/>
                      </m:rPr>
                      <a:rPr lang="en-US"/>
                      <m:t>MSSIM</m:t>
                    </m:r>
                    <m:d>
                      <m:dPr>
                        <m:ctrlPr>
                          <a:rPr lang="en-US"/>
                        </m:ctrlPr>
                      </m:dPr>
                      <m:e>
                        <m:r>
                          <a:rPr lang="en-US"/>
                          <m:t>𝑋</m:t>
                        </m:r>
                        <m:r>
                          <a:rPr lang="en-US"/>
                          <m:t>,</m:t>
                        </m:r>
                        <m:r>
                          <a:rPr lang="en-US"/>
                          <m:t>𝑌</m:t>
                        </m:r>
                      </m:e>
                    </m:d>
                    <m:r>
                      <a:rPr lang="en-US"/>
                      <m:t>=</m:t>
                    </m:r>
                    <m:f>
                      <m:fPr>
                        <m:ctrlPr>
                          <a:rPr lang="en-IL"/>
                        </m:ctrlPr>
                      </m:fPr>
                      <m:num>
                        <m:r>
                          <a:rPr lang="en-US"/>
                          <m:t>1</m:t>
                        </m:r>
                      </m:num>
                      <m:den>
                        <m:r>
                          <a:rPr lang="en-US"/>
                          <m:t>𝑀</m:t>
                        </m:r>
                      </m:den>
                    </m:f>
                    <m:nary>
                      <m:naryPr>
                        <m:chr m:val="∑"/>
                        <m:limLoc m:val="undOvr"/>
                        <m:ctrlPr>
                          <a:rPr lang="en-IL"/>
                        </m:ctrlPr>
                      </m:naryPr>
                      <m:sub>
                        <m:r>
                          <a:rPr lang="en-US"/>
                          <m:t>𝑖</m:t>
                        </m:r>
                        <m:r>
                          <a:rPr lang="en-US"/>
                          <m:t>=</m:t>
                        </m:r>
                        <m:r>
                          <a:rPr lang="en-US"/>
                          <m:t>0</m:t>
                        </m:r>
                      </m:sub>
                      <m:sup>
                        <m:r>
                          <a:rPr lang="en-US"/>
                          <m:t>𝑚</m:t>
                        </m:r>
                        <m:r>
                          <a:rPr lang="en-US"/>
                          <m:t>−</m:t>
                        </m:r>
                        <m:r>
                          <a:rPr lang="en-US"/>
                          <m:t>1</m:t>
                        </m:r>
                      </m:sup>
                      <m:e>
                        <m:d>
                          <m:dPr>
                            <m:ctrlPr>
                              <a:rPr lang="en-US"/>
                            </m:ctrlPr>
                          </m:dPr>
                          <m:e>
                            <m:r>
                              <a:rPr lang="en-US"/>
                              <m:t>𝑆𝑆𝐼𝑀</m:t>
                            </m:r>
                            <m:d>
                              <m:dPr>
                                <m:ctrlPr>
                                  <a:rPr lang="en-US"/>
                                </m:ctrlPr>
                              </m:dPr>
                              <m:e>
                                <m:sSub>
                                  <m:sSubPr>
                                    <m:ctrlPr>
                                      <a:rPr lang="en-IL"/>
                                    </m:ctrlPr>
                                  </m:sSubPr>
                                  <m:e>
                                    <m:r>
                                      <a:rPr lang="en-US"/>
                                      <m:t>𝑥</m:t>
                                    </m:r>
                                  </m:e>
                                  <m:sub>
                                    <m:r>
                                      <a:rPr lang="en-US"/>
                                      <m:t>𝑖</m:t>
                                    </m:r>
                                  </m:sub>
                                </m:sSub>
                                <m:r>
                                  <a:rPr lang="en-US"/>
                                  <m:t>,</m:t>
                                </m:r>
                                <m:sSub>
                                  <m:sSubPr>
                                    <m:ctrlPr>
                                      <a:rPr lang="en-IL"/>
                                    </m:ctrlPr>
                                  </m:sSubPr>
                                  <m:e>
                                    <m:r>
                                      <a:rPr lang="en-US"/>
                                      <m:t>𝑦</m:t>
                                    </m:r>
                                  </m:e>
                                  <m:sub>
                                    <m:r>
                                      <a:rPr lang="en-US"/>
                                      <m:t>𝑖</m:t>
                                    </m:r>
                                  </m:sub>
                                </m:sSub>
                              </m:e>
                            </m:d>
                          </m:e>
                        </m:d>
                      </m:e>
                    </m:nary>
                  </m:oMath>
                </a14:m>
                <a:endParaRPr lang="en-US" dirty="0">
                  <a:latin typeface="Calibri" panose="020F0502020204030204" pitchFamily="34" charset="0"/>
                  <a:cs typeface="David" panose="020E0502060401010101" pitchFamily="34" charset="-79"/>
                </a:endParaRPr>
              </a:p>
              <a:p>
                <a:pPr lvl="1" algn="r" rtl="1"/>
                <a:endParaRPr lang="en-IL" dirty="0"/>
              </a:p>
            </p:txBody>
          </p:sp>
        </mc:Choice>
        <mc:Fallback>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xfrm>
                <a:off x="794774" y="1736816"/>
                <a:ext cx="10325000" cy="3564436"/>
              </a:xfrm>
              <a:blipFill>
                <a:blip r:embed="rId3"/>
                <a:stretch>
                  <a:fillRect t="-2906"/>
                </a:stretch>
              </a:blipFill>
            </p:spPr>
            <p:txBody>
              <a:bodyPr/>
              <a:lstStyle/>
              <a:p>
                <a:r>
                  <a:rPr lang="en-IL">
                    <a:noFill/>
                  </a:rPr>
                  <a:t> </a:t>
                </a:r>
              </a:p>
            </p:txBody>
          </p:sp>
        </mc:Fallback>
      </mc:AlternateContent>
    </p:spTree>
    <p:extLst>
      <p:ext uri="{BB962C8B-B14F-4D97-AF65-F5344CB8AC3E}">
        <p14:creationId xmlns:p14="http://schemas.microsoft.com/office/powerpoint/2010/main" val="427192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28FF0-92E6-6E8D-CEC9-90417F368E50}"/>
              </a:ext>
            </a:extLst>
          </p:cNvPr>
          <p:cNvSpPr>
            <a:spLocks noGrp="1"/>
          </p:cNvSpPr>
          <p:nvPr>
            <p:ph type="title"/>
          </p:nvPr>
        </p:nvSpPr>
        <p:spPr>
          <a:xfrm>
            <a:off x="823055" y="227963"/>
            <a:ext cx="10325000" cy="1442463"/>
          </a:xfrm>
        </p:spPr>
        <p:txBody>
          <a:bodyPr/>
          <a:lstStyle/>
          <a:p>
            <a:pPr algn="r" rtl="1"/>
            <a:r>
              <a:rPr lang="he-IL" dirty="0"/>
              <a:t>על עצמי</a:t>
            </a:r>
            <a:endParaRPr lang="en-IL" dirty="0"/>
          </a:p>
        </p:txBody>
      </p:sp>
      <p:pic>
        <p:nvPicPr>
          <p:cNvPr id="1026" name="Picture 2" descr="Profile photo for Lior Bomwurzel">
            <a:extLst>
              <a:ext uri="{FF2B5EF4-FFF2-40B4-BE49-F238E27FC236}">
                <a16:creationId xmlns:a16="http://schemas.microsoft.com/office/drawing/2014/main" id="{975FE270-94F5-3C18-C2D2-D4DD20D9CEB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6177" r="13472"/>
          <a:stretch/>
        </p:blipFill>
        <p:spPr bwMode="auto">
          <a:xfrm>
            <a:off x="964928" y="1453322"/>
            <a:ext cx="3164012" cy="233375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7276DEA-F10B-A57C-8E22-801033D90189}"/>
              </a:ext>
            </a:extLst>
          </p:cNvPr>
          <p:cNvSpPr txBox="1">
            <a:spLocks/>
          </p:cNvSpPr>
          <p:nvPr/>
        </p:nvSpPr>
        <p:spPr>
          <a:xfrm>
            <a:off x="6245586" y="1807711"/>
            <a:ext cx="4981486" cy="324257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90000"/>
              </a:lnSpc>
              <a:buNone/>
            </a:pPr>
            <a:r>
              <a:rPr lang="he-IL" sz="2100" dirty="0">
                <a:solidFill>
                  <a:schemeClr val="tx1"/>
                </a:solidFill>
                <a:latin typeface="Arial" panose="020B0604020202020204" pitchFamily="34" charset="0"/>
              </a:rPr>
              <a:t>ליאור בומוורצל, בן 35.</a:t>
            </a:r>
          </a:p>
          <a:p>
            <a:pPr marL="0" indent="0" algn="r" rtl="1">
              <a:lnSpc>
                <a:spcPct val="90000"/>
              </a:lnSpc>
              <a:buNone/>
            </a:pPr>
            <a:r>
              <a:rPr lang="he-IL" sz="2100" dirty="0">
                <a:solidFill>
                  <a:schemeClr val="tx1"/>
                </a:solidFill>
                <a:latin typeface="Arial" panose="020B0604020202020204" pitchFamily="34" charset="0"/>
              </a:rPr>
              <a:t>סטודנט לתואר שני במדעי המחשב</a:t>
            </a:r>
            <a:r>
              <a:rPr lang="en-US" sz="2100" dirty="0">
                <a:solidFill>
                  <a:schemeClr val="tx1"/>
                </a:solidFill>
                <a:latin typeface="Arial" panose="020B0604020202020204" pitchFamily="34" charset="0"/>
              </a:rPr>
              <a:t> </a:t>
            </a:r>
            <a:r>
              <a:rPr lang="he-IL" sz="2100" dirty="0">
                <a:solidFill>
                  <a:schemeClr val="tx1"/>
                </a:solidFill>
                <a:latin typeface="Arial" panose="020B0604020202020204" pitchFamily="34" charset="0"/>
              </a:rPr>
              <a:t>באוניברסיטה הפתוחה, לקראת סיום התואר.</a:t>
            </a:r>
            <a:endParaRPr lang="en-US" sz="2100" dirty="0">
              <a:solidFill>
                <a:schemeClr val="tx1"/>
              </a:solidFill>
              <a:latin typeface="Arial" panose="020B0604020202020204" pitchFamily="34" charset="0"/>
            </a:endParaRPr>
          </a:p>
          <a:p>
            <a:pPr marL="0" indent="0" algn="r" rtl="1">
              <a:lnSpc>
                <a:spcPct val="90000"/>
              </a:lnSpc>
              <a:buNone/>
            </a:pPr>
            <a:r>
              <a:rPr lang="he-IL" sz="2100" dirty="0">
                <a:solidFill>
                  <a:schemeClr val="tx1"/>
                </a:solidFill>
                <a:latin typeface="Arial" panose="020B0604020202020204" pitchFamily="34" charset="0"/>
              </a:rPr>
              <a:t>תואר ראשון משולב בהנדסת חשמל ומדעי המחשב באוניברסיטת תל אביב.</a:t>
            </a:r>
          </a:p>
          <a:p>
            <a:pPr marL="0" indent="0" algn="r" rtl="1">
              <a:lnSpc>
                <a:spcPct val="90000"/>
              </a:lnSpc>
              <a:buNone/>
            </a:pPr>
            <a:r>
              <a:rPr lang="he-IL" sz="2100" dirty="0">
                <a:solidFill>
                  <a:schemeClr val="tx1"/>
                </a:solidFill>
                <a:latin typeface="Arial" panose="020B0604020202020204" pitchFamily="34" charset="0"/>
              </a:rPr>
              <a:t>ראש צוות אלגורתמים בחברת </a:t>
            </a:r>
            <a:r>
              <a:rPr lang="en-US" sz="2100" dirty="0">
                <a:solidFill>
                  <a:schemeClr val="tx1"/>
                </a:solidFill>
                <a:latin typeface="Arial" panose="020B0604020202020204" pitchFamily="34" charset="0"/>
              </a:rPr>
              <a:t>Pixellot</a:t>
            </a:r>
            <a:r>
              <a:rPr lang="he-IL" sz="2100" dirty="0">
                <a:solidFill>
                  <a:schemeClr val="tx1"/>
                </a:solidFill>
                <a:latin typeface="Arial" panose="020B0604020202020204" pitchFamily="34" charset="0"/>
              </a:rPr>
              <a:t>. חברת הפקת ארועי ספורט הגדולה בעולם. החברה עוסקת בראייה ממוחשבת ולמידת מכונה, על מנת לנתח מצבי משחק ולדמות צלם אנשוי.</a:t>
            </a:r>
          </a:p>
          <a:p>
            <a:pPr marL="0" indent="0" algn="r" rtl="1">
              <a:lnSpc>
                <a:spcPct val="90000"/>
              </a:lnSpc>
              <a:buNone/>
            </a:pPr>
            <a:r>
              <a:rPr lang="he-IL" sz="2100" dirty="0">
                <a:solidFill>
                  <a:schemeClr val="tx1"/>
                </a:solidFill>
                <a:latin typeface="Arial" panose="020B0604020202020204" pitchFamily="34" charset="0"/>
              </a:rPr>
              <a:t>נשוי ואבא ל 2 קטנים</a:t>
            </a:r>
            <a:r>
              <a:rPr lang="he-IL" sz="1600" dirty="0"/>
              <a:t>.</a:t>
            </a:r>
          </a:p>
        </p:txBody>
      </p:sp>
      <p:pic>
        <p:nvPicPr>
          <p:cNvPr id="6" name="Picture 5">
            <a:extLst>
              <a:ext uri="{FF2B5EF4-FFF2-40B4-BE49-F238E27FC236}">
                <a16:creationId xmlns:a16="http://schemas.microsoft.com/office/drawing/2014/main" id="{F9ABD4B5-B324-4D0B-B11D-C551251AFD6F}"/>
              </a:ext>
            </a:extLst>
          </p:cNvPr>
          <p:cNvPicPr>
            <a:picLocks noChangeAspect="1"/>
          </p:cNvPicPr>
          <p:nvPr/>
        </p:nvPicPr>
        <p:blipFill>
          <a:blip r:embed="rId4"/>
          <a:stretch>
            <a:fillRect/>
          </a:stretch>
        </p:blipFill>
        <p:spPr>
          <a:xfrm>
            <a:off x="424206" y="4061648"/>
            <a:ext cx="4251117" cy="2385423"/>
          </a:xfrm>
          <a:prstGeom prst="rect">
            <a:avLst/>
          </a:prstGeom>
        </p:spPr>
      </p:pic>
    </p:spTree>
    <p:extLst>
      <p:ext uri="{BB962C8B-B14F-4D97-AF65-F5344CB8AC3E}">
        <p14:creationId xmlns:p14="http://schemas.microsoft.com/office/powerpoint/2010/main" val="300097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53A6311-FFAC-5290-E489-1D6C9A6F40F0}"/>
              </a:ext>
            </a:extLst>
          </p:cNvPr>
          <p:cNvSpPr>
            <a:spLocks noGrp="1"/>
          </p:cNvSpPr>
          <p:nvPr>
            <p:ph type="title"/>
          </p:nvPr>
        </p:nvSpPr>
        <p:spPr>
          <a:xfrm>
            <a:off x="679979" y="562770"/>
            <a:ext cx="10325100" cy="922337"/>
          </a:xfrm>
        </p:spPr>
        <p:txBody>
          <a:bodyPr>
            <a:normAutofit fontScale="90000"/>
          </a:bodyPr>
          <a:lstStyle/>
          <a:p>
            <a:pPr algn="r" rtl="1"/>
            <a:r>
              <a:rPr lang="en-US" dirty="0"/>
              <a:t>Fréchet Inception Distance (FID)</a:t>
            </a:r>
            <a:br>
              <a:rPr lang="en-IL" dirty="0"/>
            </a:br>
            <a:endParaRPr lang="en-IL"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E107F1F-DACF-0ABD-D283-79B7048B63DD}"/>
                  </a:ext>
                </a:extLst>
              </p:cNvPr>
              <p:cNvSpPr>
                <a:spLocks noGrp="1"/>
              </p:cNvSpPr>
              <p:nvPr>
                <p:ph idx="1"/>
              </p:nvPr>
            </p:nvSpPr>
            <p:spPr>
              <a:xfrm>
                <a:off x="838200" y="1253331"/>
                <a:ext cx="10515600" cy="4351338"/>
              </a:xfrm>
            </p:spPr>
            <p:txBody>
              <a:bodyPr/>
              <a:lstStyle/>
              <a:p>
                <a:pPr algn="r" rtl="1"/>
                <a:r>
                  <a:rPr lang="he-IL" sz="2400" dirty="0">
                    <a:latin typeface="Calibri" panose="020F0502020204030204" pitchFamily="34" charset="0"/>
                    <a:cs typeface="David" panose="020E0502060401010101" pitchFamily="34" charset="-79"/>
                  </a:rPr>
                  <a:t>שימוש ברשת קלסיפקציה לצורך קבלת וקטור פיצרים</a:t>
                </a:r>
              </a:p>
              <a:p>
                <a:pPr algn="r" rtl="1"/>
                <a:r>
                  <a:rPr lang="he-IL" sz="2400" dirty="0">
                    <a:latin typeface="Calibri" panose="020F0502020204030204" pitchFamily="34" charset="0"/>
                    <a:cs typeface="David" panose="020E0502060401010101" pitchFamily="34" charset="-79"/>
                  </a:rPr>
                  <a:t>משווה מאפיינים של התפלגויות הפיצרים עבור תמונות הנוצרות ברשת הגנרטיבית ובעולם האמיתי</a:t>
                </a:r>
              </a:p>
              <a:p>
                <a:pPr algn="r" rtl="1"/>
                <a14:m>
                  <m:oMath xmlns:m="http://schemas.openxmlformats.org/officeDocument/2006/math">
                    <m:r>
                      <a:rPr lang="en-US" sz="2400"/>
                      <m:t>𝐹𝐼𝐷</m:t>
                    </m:r>
                    <m:r>
                      <a:rPr lang="en-US" sz="2400"/>
                      <m:t>=</m:t>
                    </m:r>
                    <m:sSubSup>
                      <m:sSubSupPr>
                        <m:ctrlPr>
                          <a:rPr lang="en-IL" sz="2400"/>
                        </m:ctrlPr>
                      </m:sSubSupPr>
                      <m:e>
                        <m:d>
                          <m:dPr>
                            <m:begChr m:val="|"/>
                            <m:endChr m:val="|"/>
                            <m:ctrlPr>
                              <a:rPr lang="en-IL" sz="2400"/>
                            </m:ctrlPr>
                          </m:dPr>
                          <m:e>
                            <m:d>
                              <m:dPr>
                                <m:begChr m:val="|"/>
                                <m:endChr m:val="|"/>
                                <m:ctrlPr>
                                  <a:rPr lang="en-IL" sz="2400"/>
                                </m:ctrlPr>
                              </m:dPr>
                              <m:e>
                                <m:sSub>
                                  <m:sSubPr>
                                    <m:ctrlPr>
                                      <a:rPr lang="en-IL" sz="2400"/>
                                    </m:ctrlPr>
                                  </m:sSubPr>
                                  <m:e>
                                    <m:r>
                                      <a:rPr lang="en-US" sz="2400"/>
                                      <m:t>𝜇</m:t>
                                    </m:r>
                                  </m:e>
                                  <m:sub>
                                    <m:r>
                                      <a:rPr lang="en-US" sz="2400"/>
                                      <m:t>𝑥</m:t>
                                    </m:r>
                                  </m:sub>
                                </m:sSub>
                                <m:sSub>
                                  <m:sSubPr>
                                    <m:ctrlPr>
                                      <a:rPr lang="en-IL" sz="2400"/>
                                    </m:ctrlPr>
                                  </m:sSubPr>
                                  <m:e>
                                    <m:r>
                                      <a:rPr lang="en-US" sz="2400"/>
                                      <m:t>−</m:t>
                                    </m:r>
                                    <m:r>
                                      <a:rPr lang="en-US" sz="2400"/>
                                      <m:t>𝜇</m:t>
                                    </m:r>
                                  </m:e>
                                  <m:sub>
                                    <m:r>
                                      <a:rPr lang="en-US" sz="2400"/>
                                      <m:t>𝑦</m:t>
                                    </m:r>
                                  </m:sub>
                                </m:sSub>
                              </m:e>
                            </m:d>
                          </m:e>
                        </m:d>
                      </m:e>
                      <m:sub>
                        <m:r>
                          <a:rPr lang="en-US" sz="2400"/>
                          <m:t>2</m:t>
                        </m:r>
                      </m:sub>
                      <m:sup>
                        <m:r>
                          <a:rPr lang="en-US" sz="2400"/>
                          <m:t>2</m:t>
                        </m:r>
                      </m:sup>
                    </m:sSubSup>
                    <m:r>
                      <a:rPr lang="en-US" sz="2400"/>
                      <m:t>+</m:t>
                    </m:r>
                    <m:r>
                      <a:rPr lang="en-US" sz="2400"/>
                      <m:t>𝑇𝑅</m:t>
                    </m:r>
                    <m:d>
                      <m:dPr>
                        <m:ctrlPr>
                          <a:rPr lang="en-IL" sz="2400"/>
                        </m:ctrlPr>
                      </m:dPr>
                      <m:e>
                        <m:sSubSup>
                          <m:sSubSupPr>
                            <m:ctrlPr>
                              <a:rPr lang="en-IL" sz="2400"/>
                            </m:ctrlPr>
                          </m:sSubSupPr>
                          <m:e>
                            <m:r>
                              <a:rPr lang="en-US" sz="2400"/>
                              <m:t>𝜎</m:t>
                            </m:r>
                          </m:e>
                          <m:sub>
                            <m:r>
                              <a:rPr lang="en-US" sz="2400"/>
                              <m:t>𝑥</m:t>
                            </m:r>
                          </m:sub>
                          <m:sup>
                            <m:r>
                              <a:rPr lang="en-US" sz="2400"/>
                              <m:t>2</m:t>
                            </m:r>
                          </m:sup>
                        </m:sSubSup>
                        <m:r>
                          <a:rPr lang="en-US" sz="2400"/>
                          <m:t>+</m:t>
                        </m:r>
                        <m:sSubSup>
                          <m:sSubSupPr>
                            <m:ctrlPr>
                              <a:rPr lang="en-IL" sz="2400"/>
                            </m:ctrlPr>
                          </m:sSubSupPr>
                          <m:e>
                            <m:r>
                              <a:rPr lang="en-US" sz="2400"/>
                              <m:t>𝜎</m:t>
                            </m:r>
                          </m:e>
                          <m:sub>
                            <m:r>
                              <a:rPr lang="en-US" sz="2400"/>
                              <m:t>𝑦</m:t>
                            </m:r>
                          </m:sub>
                          <m:sup>
                            <m:r>
                              <a:rPr lang="en-US" sz="2400"/>
                              <m:t>2</m:t>
                            </m:r>
                          </m:sup>
                        </m:sSubSup>
                        <m:r>
                          <a:rPr lang="en-US" sz="2400"/>
                          <m:t>−</m:t>
                        </m:r>
                        <m:r>
                          <a:rPr lang="en-US" sz="2400"/>
                          <m:t>2</m:t>
                        </m:r>
                        <m:rad>
                          <m:radPr>
                            <m:degHide m:val="on"/>
                            <m:ctrlPr>
                              <a:rPr lang="en-IL" sz="2400"/>
                            </m:ctrlPr>
                          </m:radPr>
                          <m:deg/>
                          <m:e>
                            <m:sSubSup>
                              <m:sSubSupPr>
                                <m:ctrlPr>
                                  <a:rPr lang="en-IL" sz="2400"/>
                                </m:ctrlPr>
                              </m:sSubSupPr>
                              <m:e>
                                <m:r>
                                  <a:rPr lang="en-US" sz="2400"/>
                                  <m:t>𝜎</m:t>
                                </m:r>
                              </m:e>
                              <m:sub>
                                <m:r>
                                  <a:rPr lang="en-US" sz="2400"/>
                                  <m:t>𝑥</m:t>
                                </m:r>
                              </m:sub>
                              <m:sup>
                                <m:r>
                                  <a:rPr lang="en-US" sz="2400"/>
                                  <m:t>2</m:t>
                                </m:r>
                              </m:sup>
                            </m:sSubSup>
                            <m:sSubSup>
                              <m:sSubSupPr>
                                <m:ctrlPr>
                                  <a:rPr lang="en-IL" sz="2400"/>
                                </m:ctrlPr>
                              </m:sSubSupPr>
                              <m:e>
                                <m:r>
                                  <a:rPr lang="en-US" sz="2400"/>
                                  <m:t>𝜎</m:t>
                                </m:r>
                              </m:e>
                              <m:sub>
                                <m:r>
                                  <a:rPr lang="en-US" sz="2400"/>
                                  <m:t>𝑦</m:t>
                                </m:r>
                              </m:sub>
                              <m:sup>
                                <m:r>
                                  <a:rPr lang="en-US" sz="2400"/>
                                  <m:t>2</m:t>
                                </m:r>
                              </m:sup>
                            </m:sSubSup>
                          </m:e>
                        </m:rad>
                      </m:e>
                    </m:d>
                  </m:oMath>
                </a14:m>
                <a:endParaRPr lang="en-US" sz="2400" dirty="0">
                  <a:latin typeface="Calibri" panose="020F0502020204030204" pitchFamily="34" charset="0"/>
                  <a:cs typeface="David" panose="020E0502060401010101" pitchFamily="34" charset="-79"/>
                </a:endParaRPr>
              </a:p>
              <a:p>
                <a:pPr algn="r" rtl="1"/>
                <a:r>
                  <a:rPr lang="he-IL" sz="2400" dirty="0">
                    <a:latin typeface="Calibri" panose="020F0502020204030204" pitchFamily="34" charset="0"/>
                    <a:cs typeface="David" panose="020E0502060401010101" pitchFamily="34" charset="-79"/>
                  </a:rPr>
                  <a:t>ככל שהמדד נמוך, התוצאה טובה יותר.</a:t>
                </a:r>
              </a:p>
              <a:p>
                <a:pPr algn="r" rtl="1"/>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p:sp>
            <p:nvSpPr>
              <p:cNvPr id="6" name="Content Placeholder 5">
                <a:extLst>
                  <a:ext uri="{FF2B5EF4-FFF2-40B4-BE49-F238E27FC236}">
                    <a16:creationId xmlns:a16="http://schemas.microsoft.com/office/drawing/2014/main" id="{AE107F1F-DACF-0ABD-D283-79B7048B63DD}"/>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t="-1823" r="-812"/>
                </a:stretch>
              </a:blipFill>
            </p:spPr>
            <p:txBody>
              <a:bodyPr/>
              <a:lstStyle/>
              <a:p>
                <a:r>
                  <a:rPr lang="en-IL">
                    <a:noFill/>
                  </a:rPr>
                  <a:t> </a:t>
                </a:r>
              </a:p>
            </p:txBody>
          </p:sp>
        </mc:Fallback>
      </mc:AlternateContent>
      <p:pic>
        <p:nvPicPr>
          <p:cNvPr id="7" name="Picture 6" descr="Graphical user interface, diagram, application&#10;&#10;Description automatically generated">
            <a:extLst>
              <a:ext uri="{FF2B5EF4-FFF2-40B4-BE49-F238E27FC236}">
                <a16:creationId xmlns:a16="http://schemas.microsoft.com/office/drawing/2014/main" id="{FB5256E5-AEA5-80BC-E633-A56F6910F971}"/>
              </a:ext>
            </a:extLst>
          </p:cNvPr>
          <p:cNvPicPr>
            <a:picLocks noChangeAspect="1"/>
          </p:cNvPicPr>
          <p:nvPr/>
        </p:nvPicPr>
        <p:blipFill>
          <a:blip r:embed="rId4"/>
          <a:stretch>
            <a:fillRect/>
          </a:stretch>
        </p:blipFill>
        <p:spPr>
          <a:xfrm>
            <a:off x="422910" y="3173679"/>
            <a:ext cx="6213049" cy="2824989"/>
          </a:xfrm>
          <a:prstGeom prst="rect">
            <a:avLst/>
          </a:prstGeom>
        </p:spPr>
      </p:pic>
    </p:spTree>
    <p:extLst>
      <p:ext uri="{BB962C8B-B14F-4D97-AF65-F5344CB8AC3E}">
        <p14:creationId xmlns:p14="http://schemas.microsoft.com/office/powerpoint/2010/main" val="82838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E378-32A5-2A8D-D122-30D5A52FB7CA}"/>
              </a:ext>
            </a:extLst>
          </p:cNvPr>
          <p:cNvSpPr>
            <a:spLocks noGrp="1"/>
          </p:cNvSpPr>
          <p:nvPr>
            <p:ph type="title"/>
          </p:nvPr>
        </p:nvSpPr>
        <p:spPr/>
        <p:txBody>
          <a:bodyPr/>
          <a:lstStyle/>
          <a:p>
            <a:pPr algn="r" rtl="1"/>
            <a:r>
              <a:rPr lang="he-IL" dirty="0"/>
              <a:t>קשיים באימון הארכיטקטורה</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EFD270-CA99-758B-353F-5213AF6598AC}"/>
                  </a:ext>
                </a:extLst>
              </p:cNvPr>
              <p:cNvSpPr>
                <a:spLocks noGrp="1"/>
              </p:cNvSpPr>
              <p:nvPr>
                <p:ph idx="1"/>
              </p:nvPr>
            </p:nvSpPr>
            <p:spPr/>
            <p:txBody>
              <a:bodyPr>
                <a:normAutofit/>
              </a:bodyPr>
              <a:lstStyle/>
              <a:p>
                <a:pPr algn="r" rtl="1"/>
                <a:r>
                  <a:rPr lang="he-IL" sz="2400" dirty="0">
                    <a:latin typeface="Calibri" panose="020F0502020204030204" pitchFamily="34" charset="0"/>
                    <a:ea typeface="Calibri" panose="020F0502020204030204" pitchFamily="34" charset="0"/>
                    <a:cs typeface="David" panose="020E0502060401010101" pitchFamily="34" charset="-79"/>
                  </a:rPr>
                  <a:t>עבור רשת  הגנרטור במקרה שיש אובייקטים עבורם  </a:t>
                </a:r>
                <a14:m>
                  <m:oMath xmlns:m="http://schemas.openxmlformats.org/officeDocument/2006/math">
                    <m:r>
                      <a:rPr lang="he-IL" sz="2400">
                        <a:latin typeface="Calibri" panose="020F0502020204030204" pitchFamily="34" charset="0"/>
                        <a:ea typeface="Calibri" panose="020F0502020204030204" pitchFamily="34" charset="0"/>
                        <a:cs typeface="David" panose="020E0502060401010101" pitchFamily="34" charset="-79"/>
                      </a:rPr>
                      <m:t> </m:t>
                    </m:r>
                    <m:r>
                      <a:rPr lang="en-IL" sz="2400">
                        <a:latin typeface="Calibri" panose="020F0502020204030204" pitchFamily="34" charset="0"/>
                        <a:ea typeface="Calibri" panose="020F0502020204030204" pitchFamily="34" charset="0"/>
                        <a:cs typeface="David" panose="020E0502060401010101" pitchFamily="34" charset="-79"/>
                      </a:rPr>
                      <m:t>𝐷</m:t>
                    </m:r>
                    <m:r>
                      <a:rPr lang="en-IL" sz="2400">
                        <a:latin typeface="Calibri" panose="020F0502020204030204" pitchFamily="34" charset="0"/>
                        <a:ea typeface="Calibri" panose="020F0502020204030204" pitchFamily="34" charset="0"/>
                        <a:cs typeface="David" panose="020E0502060401010101" pitchFamily="34" charset="-79"/>
                      </a:rPr>
                      <m:t>(</m:t>
                    </m:r>
                    <m:r>
                      <a:rPr lang="en-IL" sz="2400">
                        <a:latin typeface="Calibri" panose="020F0502020204030204" pitchFamily="34" charset="0"/>
                        <a:ea typeface="Calibri" panose="020F0502020204030204" pitchFamily="34" charset="0"/>
                        <a:cs typeface="David" panose="020E0502060401010101" pitchFamily="34" charset="-79"/>
                      </a:rPr>
                      <m:t>𝐺</m:t>
                    </m:r>
                    <m:r>
                      <a:rPr lang="en-IL" sz="2400">
                        <a:latin typeface="Calibri" panose="020F0502020204030204" pitchFamily="34" charset="0"/>
                        <a:ea typeface="Calibri" panose="020F0502020204030204" pitchFamily="34" charset="0"/>
                        <a:cs typeface="David" panose="020E0502060401010101" pitchFamily="34" charset="-79"/>
                      </a:rPr>
                      <m:t>(</m:t>
                    </m:r>
                    <m:sSup>
                      <m:sSupPr>
                        <m:ctrlPr>
                          <a:rPr lang="en-IL" sz="2400">
                            <a:latin typeface="Calibri" panose="020F0502020204030204" pitchFamily="34" charset="0"/>
                            <a:ea typeface="Calibri" panose="020F0502020204030204" pitchFamily="34" charset="0"/>
                            <a:cs typeface="David" panose="020E0502060401010101" pitchFamily="34" charset="-79"/>
                          </a:rPr>
                        </m:ctrlPr>
                      </m:sSupPr>
                      <m:e>
                        <m:r>
                          <a:rPr lang="en-US" sz="2400">
                            <a:latin typeface="Calibri" panose="020F0502020204030204" pitchFamily="34" charset="0"/>
                            <a:ea typeface="Calibri" panose="020F0502020204030204" pitchFamily="34" charset="0"/>
                            <a:cs typeface="David" panose="020E0502060401010101" pitchFamily="34" charset="-79"/>
                          </a:rPr>
                          <m:t>𝐼</m:t>
                        </m:r>
                      </m:e>
                      <m:sup>
                        <m:r>
                          <a:rPr lang="en-US" sz="2400">
                            <a:latin typeface="Calibri" panose="020F0502020204030204" pitchFamily="34" charset="0"/>
                            <a:ea typeface="Calibri" panose="020F0502020204030204" pitchFamily="34" charset="0"/>
                            <a:cs typeface="David" panose="020E0502060401010101" pitchFamily="34" charset="-79"/>
                          </a:rPr>
                          <m:t>𝐿𝑅</m:t>
                        </m:r>
                      </m:sup>
                    </m:sSup>
                    <m:r>
                      <a:rPr lang="en-IL" sz="2400">
                        <a:latin typeface="Calibri" panose="020F0502020204030204" pitchFamily="34" charset="0"/>
                        <a:ea typeface="Calibri" panose="020F0502020204030204" pitchFamily="34" charset="0"/>
                        <a:cs typeface="David" panose="020E0502060401010101" pitchFamily="34" charset="-79"/>
                      </a:rPr>
                      <m:t>))</m:t>
                    </m:r>
                  </m:oMath>
                </a14:m>
                <a:r>
                  <a:rPr lang="en-IL" sz="2400" dirty="0">
                    <a:latin typeface="Calibri" panose="020F0502020204030204" pitchFamily="34" charset="0"/>
                    <a:ea typeface="Calibri" panose="020F0502020204030204" pitchFamily="34" charset="0"/>
                    <a:cs typeface="David" panose="020E0502060401010101" pitchFamily="34" charset="-79"/>
                  </a:rPr>
                  <a:t> </a:t>
                </a:r>
                <a:r>
                  <a:rPr lang="he-IL" sz="2400" dirty="0">
                    <a:latin typeface="Calibri" panose="020F0502020204030204" pitchFamily="34" charset="0"/>
                    <a:ea typeface="Calibri" panose="020F0502020204030204" pitchFamily="34" charset="0"/>
                    <a:cs typeface="David" panose="020E0502060401010101" pitchFamily="34" charset="-79"/>
                  </a:rPr>
                  <a:t>יקבל ערכים גבוהים מאחרים, לרשת הגנרטור יהיה תמריץ להמשיך לייצר אובייקטים אלה. דבר הגורם לקריסות מצב.</a:t>
                </a:r>
              </a:p>
              <a:p>
                <a:pPr algn="r" rtl="1"/>
                <a:r>
                  <a:rPr lang="he-IL" sz="2400" dirty="0">
                    <a:latin typeface="Calibri" panose="020F0502020204030204" pitchFamily="34" charset="0"/>
                    <a:ea typeface="Calibri" panose="020F0502020204030204" pitchFamily="34" charset="0"/>
                    <a:cs typeface="David" panose="020E0502060401010101" pitchFamily="34" charset="-79"/>
                  </a:rPr>
                  <a:t>ככל שהדסקרימנטור מאומן בצורה עדיפה על פני הגנרטור,</a:t>
                </a:r>
                <a:br>
                  <a:rPr lang="en-US" sz="2400" dirty="0">
                    <a:latin typeface="Calibri" panose="020F0502020204030204" pitchFamily="34" charset="0"/>
                    <a:ea typeface="Calibri" panose="020F0502020204030204" pitchFamily="34" charset="0"/>
                    <a:cs typeface="David" panose="020E0502060401010101" pitchFamily="34" charset="-79"/>
                  </a:rPr>
                </a:br>
                <a:r>
                  <a:rPr lang="he-IL" sz="2400" dirty="0">
                    <a:latin typeface="Calibri" panose="020F0502020204030204" pitchFamily="34" charset="0"/>
                    <a:ea typeface="Calibri" panose="020F0502020204030204" pitchFamily="34" charset="0"/>
                    <a:cs typeface="David" panose="020E0502060401010101" pitchFamily="34" charset="-79"/>
                  </a:rPr>
                  <a:t>הגרדיאנטים של פונקציית ההפסד מתאפסים. וכך הגנרטור לא יכול לקבל משוב באימון.</a:t>
                </a:r>
              </a:p>
              <a:p>
                <a:pPr algn="r" rtl="1"/>
                <a:r>
                  <a:rPr lang="he-IL" sz="2400" dirty="0">
                    <a:latin typeface="Calibri" panose="020F0502020204030204" pitchFamily="34" charset="0"/>
                    <a:ea typeface="Calibri" panose="020F0502020204030204" pitchFamily="34" charset="0"/>
                    <a:cs typeface="David" panose="020E0502060401010101" pitchFamily="34" charset="-79"/>
                  </a:rPr>
                  <a:t>סתירה בין הדרישות מהדסקרימנטור</a:t>
                </a:r>
              </a:p>
              <a:p>
                <a:pPr lvl="1" algn="r" rtl="1"/>
                <a:r>
                  <a:rPr lang="he-IL" dirty="0">
                    <a:latin typeface="Calibri" panose="020F0502020204030204" pitchFamily="34" charset="0"/>
                    <a:ea typeface="Calibri" panose="020F0502020204030204" pitchFamily="34" charset="0"/>
                    <a:cs typeface="David" panose="020E0502060401010101" pitchFamily="34" charset="-79"/>
                  </a:rPr>
                  <a:t>נרצה דסקרימנטור מאומן בצורה טובה על מנת לקבל משוב מדויק</a:t>
                </a:r>
              </a:p>
              <a:p>
                <a:pPr lvl="1" algn="r" rtl="1"/>
                <a:r>
                  <a:rPr lang="he-IL" dirty="0">
                    <a:latin typeface="Calibri" panose="020F0502020204030204" pitchFamily="34" charset="0"/>
                    <a:ea typeface="Calibri" panose="020F0502020204030204" pitchFamily="34" charset="0"/>
                    <a:cs typeface="David" panose="020E0502060401010101" pitchFamily="34" charset="-79"/>
                  </a:rPr>
                  <a:t>נרצה משוב מפונקציית ההפסד על מנת שנוכל להתקדם באימון</a:t>
                </a:r>
                <a:br>
                  <a:rPr lang="en-US" dirty="0">
                    <a:latin typeface="Calibri" panose="020F0502020204030204" pitchFamily="34" charset="0"/>
                    <a:ea typeface="Calibri" panose="020F0502020204030204" pitchFamily="34" charset="0"/>
                    <a:cs typeface="David" panose="020E0502060401010101" pitchFamily="34" charset="-79"/>
                  </a:rPr>
                </a:br>
                <a:r>
                  <a:rPr lang="he-IL" dirty="0">
                    <a:latin typeface="Calibri" panose="020F0502020204030204" pitchFamily="34" charset="0"/>
                    <a:ea typeface="Calibri" panose="020F0502020204030204" pitchFamily="34" charset="0"/>
                    <a:cs typeface="David" panose="020E0502060401010101" pitchFamily="34" charset="-79"/>
                  </a:rPr>
                  <a:t>הגנרטור</a:t>
                </a:r>
              </a:p>
            </p:txBody>
          </p:sp>
        </mc:Choice>
        <mc:Fallback>
          <p:sp>
            <p:nvSpPr>
              <p:cNvPr id="3" name="Content Placeholder 2">
                <a:extLst>
                  <a:ext uri="{FF2B5EF4-FFF2-40B4-BE49-F238E27FC236}">
                    <a16:creationId xmlns:a16="http://schemas.microsoft.com/office/drawing/2014/main" id="{0FEFD270-CA99-758B-353F-5213AF6598AC}"/>
                  </a:ext>
                </a:extLst>
              </p:cNvPr>
              <p:cNvSpPr>
                <a:spLocks noGrp="1" noRot="1" noChangeAspect="1" noMove="1" noResize="1" noEditPoints="1" noAdjustHandles="1" noChangeArrowheads="1" noChangeShapeType="1" noTextEdit="1"/>
              </p:cNvSpPr>
              <p:nvPr>
                <p:ph idx="1"/>
              </p:nvPr>
            </p:nvSpPr>
            <p:spPr>
              <a:blipFill>
                <a:blip r:embed="rId2"/>
                <a:stretch>
                  <a:fillRect l="-406" t="-1681" r="-812"/>
                </a:stretch>
              </a:blipFill>
            </p:spPr>
            <p:txBody>
              <a:bodyPr/>
              <a:lstStyle/>
              <a:p>
                <a:r>
                  <a:rPr lang="en-IL">
                    <a:noFill/>
                  </a:rPr>
                  <a:t> </a:t>
                </a:r>
              </a:p>
            </p:txBody>
          </p:sp>
        </mc:Fallback>
      </mc:AlternateContent>
    </p:spTree>
    <p:extLst>
      <p:ext uri="{BB962C8B-B14F-4D97-AF65-F5344CB8AC3E}">
        <p14:creationId xmlns:p14="http://schemas.microsoft.com/office/powerpoint/2010/main" val="409811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CCA-9B49-9E71-2888-FC02006F05D4}"/>
              </a:ext>
            </a:extLst>
          </p:cNvPr>
          <p:cNvSpPr>
            <a:spLocks noGrp="1"/>
          </p:cNvSpPr>
          <p:nvPr>
            <p:ph type="title"/>
          </p:nvPr>
        </p:nvSpPr>
        <p:spPr/>
        <p:txBody>
          <a:bodyPr/>
          <a:lstStyle/>
          <a:p>
            <a:pPr algn="r" rtl="1"/>
            <a:r>
              <a:rPr lang="he-IL" dirty="0"/>
              <a:t>אימון </a:t>
            </a:r>
            <a:r>
              <a:rPr lang="en-US" dirty="0" err="1"/>
              <a:t>SrGan</a:t>
            </a:r>
            <a:r>
              <a:rPr lang="he-IL" dirty="0"/>
              <a:t> ללא </a:t>
            </a:r>
            <a:r>
              <a:rPr lang="en-US" dirty="0"/>
              <a:t>transfer learning</a:t>
            </a:r>
            <a:endParaRPr lang="en-IL" dirty="0"/>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CE9CD833-10EB-6897-8BA5-06499D03F0B9}"/>
                  </a:ext>
                </a:extLst>
              </p:cNvPr>
              <p:cNvSpPr txBox="1">
                <a:spLocks/>
              </p:cNvSpPr>
              <p:nvPr/>
            </p:nvSpPr>
            <p:spPr>
              <a:xfrm>
                <a:off x="1676400" y="1348581"/>
                <a:ext cx="10515600" cy="435133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rtl="1">
                  <a:lnSpc>
                    <a:spcPct val="150000"/>
                  </a:lnSpc>
                  <a:spcAft>
                    <a:spcPts val="800"/>
                  </a:spcAft>
                </a:pPr>
                <a:r>
                  <a:rPr lang="he-IL" sz="7400" dirty="0">
                    <a:latin typeface="Calibri" panose="020F0502020204030204" pitchFamily="34" charset="0"/>
                    <a:cs typeface="David" panose="020E0502060401010101" pitchFamily="34" charset="-79"/>
                  </a:rPr>
                  <a:t>נוצר אותה בסיס לדמות, אך עם רקע שונה. (קריסת מצב)</a:t>
                </a:r>
              </a:p>
              <a:p>
                <a:pPr lvl="1" algn="just" rtl="1">
                  <a:lnSpc>
                    <a:spcPct val="150000"/>
                  </a:lnSpc>
                  <a:spcAft>
                    <a:spcPts val="800"/>
                  </a:spcAft>
                </a:pPr>
                <a:r>
                  <a:rPr lang="he-IL" sz="7400" dirty="0">
                    <a:latin typeface="Calibri" panose="020F0502020204030204" pitchFamily="34" charset="0"/>
                    <a:cs typeface="David" panose="020E0502060401010101" pitchFamily="34" charset="-79"/>
                  </a:rPr>
                  <a:t>מטרת רשת הגנרטור לגרום לטעות גדולה ביותר אצל הדסקרימנטור. </a:t>
                </a:r>
              </a:p>
              <a:p>
                <a:pPr lvl="1" algn="just" rtl="1">
                  <a:lnSpc>
                    <a:spcPct val="150000"/>
                  </a:lnSpc>
                  <a:spcAft>
                    <a:spcPts val="800"/>
                  </a:spcAft>
                </a:pPr>
                <a:r>
                  <a:rPr lang="he-IL" sz="7400" dirty="0">
                    <a:latin typeface="Calibri" panose="020F0502020204030204" pitchFamily="34" charset="0"/>
                    <a:cs typeface="David" panose="020E0502060401010101" pitchFamily="34" charset="-79"/>
                  </a:rPr>
                  <a:t>במקרה שיש אובייקטים עבורם  </a:t>
                </a:r>
                <a14:m>
                  <m:oMath xmlns:m="http://schemas.openxmlformats.org/officeDocument/2006/math">
                    <m:r>
                      <a:rPr lang="en-IL" sz="7400"/>
                      <m:t>𝐷</m:t>
                    </m:r>
                    <m:r>
                      <a:rPr lang="en-IL" sz="7400"/>
                      <m:t>(</m:t>
                    </m:r>
                    <m:r>
                      <a:rPr lang="en-IL" sz="7400"/>
                      <m:t>𝐺</m:t>
                    </m:r>
                    <m:r>
                      <a:rPr lang="en-IL" sz="7400"/>
                      <m:t>(</m:t>
                    </m:r>
                    <m:sSup>
                      <m:sSupPr>
                        <m:ctrlPr>
                          <a:rPr lang="en-IL" sz="7400"/>
                        </m:ctrlPr>
                      </m:sSupPr>
                      <m:e>
                        <m:r>
                          <a:rPr lang="en-US" sz="7400"/>
                          <m:t>𝐼</m:t>
                        </m:r>
                      </m:e>
                      <m:sup>
                        <m:r>
                          <a:rPr lang="en-US" sz="7400"/>
                          <m:t>𝐿𝑅</m:t>
                        </m:r>
                      </m:sup>
                    </m:sSup>
                    <m:r>
                      <a:rPr lang="en-IL" sz="7400"/>
                      <m:t>))</m:t>
                    </m:r>
                  </m:oMath>
                </a14:m>
                <a:r>
                  <a:rPr lang="en-IL" sz="7400" dirty="0">
                    <a:latin typeface="Calibri" panose="020F0502020204030204" pitchFamily="34" charset="0"/>
                    <a:cs typeface="David" panose="020E0502060401010101" pitchFamily="34" charset="-79"/>
                  </a:rPr>
                  <a:t> </a:t>
                </a:r>
                <a:r>
                  <a:rPr lang="he-IL" sz="7400" dirty="0">
                    <a:latin typeface="Calibri" panose="020F0502020204030204" pitchFamily="34" charset="0"/>
                    <a:cs typeface="David" panose="020E0502060401010101" pitchFamily="34" charset="-79"/>
                  </a:rPr>
                  <a:t>יקבל ערכים גבוהים מאחרים, לרשת הגנרטור יהיה תמריץ להמשיך לייצר אובייקטים אלה</a:t>
                </a:r>
              </a:p>
              <a:p>
                <a:pPr lvl="1" algn="just" rtl="1">
                  <a:lnSpc>
                    <a:spcPct val="150000"/>
                  </a:lnSpc>
                  <a:spcAft>
                    <a:spcPts val="800"/>
                  </a:spcAft>
                </a:pPr>
                <a:r>
                  <a:rPr lang="he-IL" sz="7400" dirty="0">
                    <a:latin typeface="Calibri" panose="020F0502020204030204" pitchFamily="34" charset="0"/>
                    <a:cs typeface="David" panose="020E0502060401010101" pitchFamily="34" charset="-79"/>
                  </a:rPr>
                  <a:t>ערכי הדסקרימנטור התאפסו באופן מהיר, מכיוון שלמדה לפסול תמות הנראות מקריסת המצב. לכן רשת הגנרטור לא יכלה ללמוד.</a:t>
                </a:r>
                <a:endParaRPr lang="en-US" sz="7400" dirty="0">
                  <a:latin typeface="Calibri" panose="020F0502020204030204" pitchFamily="34" charset="0"/>
                  <a:cs typeface="David" panose="020E0502060401010101" pitchFamily="34" charset="-79"/>
                </a:endParaRPr>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r>
                  <a:rPr lang="he-IL" dirty="0"/>
                  <a:t> </a:t>
                </a:r>
                <a:br>
                  <a:rPr lang="en-US" dirty="0"/>
                </a:br>
                <a:endParaRPr lang="he-IL" dirty="0"/>
              </a:p>
              <a:p>
                <a:pPr marL="457200" lvl="1" indent="0" algn="just" rtl="1">
                  <a:lnSpc>
                    <a:spcPct val="150000"/>
                  </a:lnSpc>
                  <a:spcAft>
                    <a:spcPts val="800"/>
                  </a:spcAft>
                  <a:buNone/>
                </a:pPr>
                <a:endParaRPr lang="he-IL" dirty="0"/>
              </a:p>
            </p:txBody>
          </p:sp>
        </mc:Choice>
        <mc:Fallback>
          <p:sp>
            <p:nvSpPr>
              <p:cNvPr id="20" name="Content Placeholder 2">
                <a:extLst>
                  <a:ext uri="{FF2B5EF4-FFF2-40B4-BE49-F238E27FC236}">
                    <a16:creationId xmlns:a16="http://schemas.microsoft.com/office/drawing/2014/main" id="{CE9CD833-10EB-6897-8BA5-06499D03F0B9}"/>
                  </a:ext>
                </a:extLst>
              </p:cNvPr>
              <p:cNvSpPr txBox="1">
                <a:spLocks noRot="1" noChangeAspect="1" noMove="1" noResize="1" noEditPoints="1" noAdjustHandles="1" noChangeArrowheads="1" noChangeShapeType="1" noTextEdit="1"/>
              </p:cNvSpPr>
              <p:nvPr/>
            </p:nvSpPr>
            <p:spPr>
              <a:xfrm>
                <a:off x="1676400" y="1348581"/>
                <a:ext cx="10515600" cy="4351338"/>
              </a:xfrm>
              <a:prstGeom prst="rect">
                <a:avLst/>
              </a:prstGeom>
              <a:blipFill>
                <a:blip r:embed="rId2"/>
                <a:stretch>
                  <a:fillRect l="-986"/>
                </a:stretch>
              </a:blipFill>
            </p:spPr>
            <p:txBody>
              <a:bodyPr/>
              <a:lstStyle/>
              <a:p>
                <a:r>
                  <a:rPr lang="en-IL">
                    <a:noFill/>
                  </a:rPr>
                  <a:t> </a:t>
                </a:r>
              </a:p>
            </p:txBody>
          </p:sp>
        </mc:Fallback>
      </mc:AlternateContent>
      <p:pic>
        <p:nvPicPr>
          <p:cNvPr id="22" name="Picture 21">
            <a:extLst>
              <a:ext uri="{FF2B5EF4-FFF2-40B4-BE49-F238E27FC236}">
                <a16:creationId xmlns:a16="http://schemas.microsoft.com/office/drawing/2014/main" id="{A9860433-3C57-0B97-C34E-F5DBAD7FE9DF}"/>
              </a:ext>
            </a:extLst>
          </p:cNvPr>
          <p:cNvPicPr>
            <a:picLocks noChangeAspect="1"/>
          </p:cNvPicPr>
          <p:nvPr/>
        </p:nvPicPr>
        <p:blipFill rotWithShape="1">
          <a:blip r:embed="rId3"/>
          <a:srcRect r="41341"/>
          <a:stretch/>
        </p:blipFill>
        <p:spPr>
          <a:xfrm>
            <a:off x="3828881" y="4150303"/>
            <a:ext cx="3799002" cy="2162175"/>
          </a:xfrm>
          <a:prstGeom prst="rect">
            <a:avLst/>
          </a:prstGeom>
        </p:spPr>
      </p:pic>
      <p:sp>
        <p:nvSpPr>
          <p:cNvPr id="23" name="Content Placeholder 2">
            <a:extLst>
              <a:ext uri="{FF2B5EF4-FFF2-40B4-BE49-F238E27FC236}">
                <a16:creationId xmlns:a16="http://schemas.microsoft.com/office/drawing/2014/main" id="{DEDA8EFA-A893-FDFC-D1C0-92F16A96091B}"/>
              </a:ext>
            </a:extLst>
          </p:cNvPr>
          <p:cNvSpPr txBox="1">
            <a:spLocks/>
          </p:cNvSpPr>
          <p:nvPr/>
        </p:nvSpPr>
        <p:spPr>
          <a:xfrm>
            <a:off x="1239203" y="3549650"/>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sz="1900" dirty="0"/>
          </a:p>
        </p:txBody>
      </p:sp>
    </p:spTree>
    <p:extLst>
      <p:ext uri="{BB962C8B-B14F-4D97-AF65-F5344CB8AC3E}">
        <p14:creationId xmlns:p14="http://schemas.microsoft.com/office/powerpoint/2010/main" val="192601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CCA-9B49-9E71-2888-FC02006F05D4}"/>
              </a:ext>
            </a:extLst>
          </p:cNvPr>
          <p:cNvSpPr>
            <a:spLocks noGrp="1"/>
          </p:cNvSpPr>
          <p:nvPr>
            <p:ph type="title"/>
          </p:nvPr>
        </p:nvSpPr>
        <p:spPr/>
        <p:txBody>
          <a:bodyPr/>
          <a:lstStyle/>
          <a:p>
            <a:pPr algn="r" rtl="1"/>
            <a:r>
              <a:rPr lang="he-IL" dirty="0"/>
              <a:t>אימון </a:t>
            </a:r>
            <a:r>
              <a:rPr lang="en-US" dirty="0" err="1"/>
              <a:t>SrGan</a:t>
            </a:r>
            <a:r>
              <a:rPr lang="he-IL" dirty="0"/>
              <a:t> ללא </a:t>
            </a:r>
            <a:r>
              <a:rPr lang="en-US" dirty="0"/>
              <a:t>transfer learning</a:t>
            </a:r>
            <a:endParaRPr lang="en-IL" dirty="0"/>
          </a:p>
        </p:txBody>
      </p:sp>
      <p:pic>
        <p:nvPicPr>
          <p:cNvPr id="5" name="Picture 4" descr="A person with dark hair&#10;&#10;Description automatically generated with low confidence">
            <a:extLst>
              <a:ext uri="{FF2B5EF4-FFF2-40B4-BE49-F238E27FC236}">
                <a16:creationId xmlns:a16="http://schemas.microsoft.com/office/drawing/2014/main" id="{2C93D6A9-9DEC-9C1C-ED76-0B5106E99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302" y="2028870"/>
            <a:ext cx="914400" cy="914400"/>
          </a:xfrm>
          <a:prstGeom prst="rect">
            <a:avLst/>
          </a:prstGeom>
          <a:noFill/>
          <a:ln>
            <a:noFill/>
          </a:ln>
        </p:spPr>
      </p:pic>
      <p:pic>
        <p:nvPicPr>
          <p:cNvPr id="6" name="Picture 5">
            <a:extLst>
              <a:ext uri="{FF2B5EF4-FFF2-40B4-BE49-F238E27FC236}">
                <a16:creationId xmlns:a16="http://schemas.microsoft.com/office/drawing/2014/main" id="{6E3CACA0-3DD8-4351-E9EF-D5A9C9D890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797" y="2710604"/>
            <a:ext cx="230505" cy="230505"/>
          </a:xfrm>
          <a:prstGeom prst="rect">
            <a:avLst/>
          </a:prstGeom>
          <a:noFill/>
          <a:ln>
            <a:noFill/>
          </a:ln>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DF22BC3F-8232-510C-7BE6-7A7F93177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302" y="293899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32A946E9-C140-7CB1-F997-6FA1A780F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702" y="361642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483E2C57-E6D5-6E39-5A6B-351365AFF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302" y="38439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FAE1086C-4524-B35B-9937-05BACBE48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655" y="453707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DCDDD875-FA04-66EB-011A-345EB09D6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257" y="47574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3FF6DBAB-A6B3-5ADC-5E9D-C7CCAE1C0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657" y="5460119"/>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urry image of a person's face&#10;&#10;Description automatically generated">
            <a:extLst>
              <a:ext uri="{FF2B5EF4-FFF2-40B4-BE49-F238E27FC236}">
                <a16:creationId xmlns:a16="http://schemas.microsoft.com/office/drawing/2014/main" id="{0BC4BA50-7C3E-8E01-EF64-367F854CFC1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72702" y="2026699"/>
            <a:ext cx="914400" cy="914400"/>
          </a:xfrm>
          <a:prstGeom prst="rect">
            <a:avLst/>
          </a:prstGeom>
          <a:noFill/>
          <a:ln>
            <a:noFill/>
          </a:ln>
        </p:spPr>
      </p:pic>
      <p:pic>
        <p:nvPicPr>
          <p:cNvPr id="17" name="Picture 16" descr="A blurry image of a person&#10;&#10;Description automatically generated">
            <a:extLst>
              <a:ext uri="{FF2B5EF4-FFF2-40B4-BE49-F238E27FC236}">
                <a16:creationId xmlns:a16="http://schemas.microsoft.com/office/drawing/2014/main" id="{D13413E3-3D91-C284-9332-5FE838F0BDC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72702" y="2938522"/>
            <a:ext cx="914400" cy="914400"/>
          </a:xfrm>
          <a:prstGeom prst="rect">
            <a:avLst/>
          </a:prstGeom>
          <a:noFill/>
          <a:ln>
            <a:noFill/>
          </a:ln>
        </p:spPr>
      </p:pic>
      <p:pic>
        <p:nvPicPr>
          <p:cNvPr id="18" name="Content Placeholder 17" descr="A blurry image of a person&#10;&#10;Description automatically generated">
            <a:extLst>
              <a:ext uri="{FF2B5EF4-FFF2-40B4-BE49-F238E27FC236}">
                <a16:creationId xmlns:a16="http://schemas.microsoft.com/office/drawing/2014/main" id="{FC0DD512-5380-5C75-31DE-B7C06A55AED1}"/>
              </a:ext>
            </a:extLst>
          </p:cNvPr>
          <p:cNvPicPr>
            <a:picLocks noGrp="1" noChangeAspect="1"/>
          </p:cNvPicPr>
          <p:nvPr>
            <p:ph idx="1"/>
          </p:nvPr>
        </p:nvPicPr>
        <p:blipFill>
          <a:blip r:embed="rId12">
            <a:extLst>
              <a:ext uri="{28A0092B-C50C-407E-A947-70E740481C1C}">
                <a14:useLocalDpi xmlns:a14="http://schemas.microsoft.com/office/drawing/2010/main" val="0"/>
              </a:ext>
            </a:extLst>
          </a:blip>
          <a:srcRect/>
          <a:stretch>
            <a:fillRect/>
          </a:stretch>
        </p:blipFill>
        <p:spPr bwMode="auto">
          <a:xfrm>
            <a:off x="1772702" y="3844755"/>
            <a:ext cx="914400" cy="914400"/>
          </a:xfrm>
          <a:prstGeom prst="rect">
            <a:avLst/>
          </a:prstGeom>
          <a:noFill/>
          <a:ln>
            <a:noFill/>
          </a:ln>
        </p:spPr>
      </p:pic>
      <p:pic>
        <p:nvPicPr>
          <p:cNvPr id="19" name="Picture 18" descr="A blurry image of a person&#10;&#10;Description automatically generated">
            <a:extLst>
              <a:ext uri="{FF2B5EF4-FFF2-40B4-BE49-F238E27FC236}">
                <a16:creationId xmlns:a16="http://schemas.microsoft.com/office/drawing/2014/main" id="{2C557171-474C-133D-FC26-602548F177B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72702" y="4747151"/>
            <a:ext cx="914400" cy="914400"/>
          </a:xfrm>
          <a:prstGeom prst="rect">
            <a:avLst/>
          </a:prstGeom>
          <a:noFill/>
          <a:ln>
            <a:noFill/>
          </a:ln>
        </p:spPr>
      </p:pic>
      <p:sp>
        <p:nvSpPr>
          <p:cNvPr id="23" name="Content Placeholder 2">
            <a:extLst>
              <a:ext uri="{FF2B5EF4-FFF2-40B4-BE49-F238E27FC236}">
                <a16:creationId xmlns:a16="http://schemas.microsoft.com/office/drawing/2014/main" id="{DEDA8EFA-A893-FDFC-D1C0-92F16A96091B}"/>
              </a:ext>
            </a:extLst>
          </p:cNvPr>
          <p:cNvSpPr txBox="1">
            <a:spLocks/>
          </p:cNvSpPr>
          <p:nvPr/>
        </p:nvSpPr>
        <p:spPr>
          <a:xfrm>
            <a:off x="1239203" y="3549650"/>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sz="1900" dirty="0"/>
          </a:p>
        </p:txBody>
      </p:sp>
      <p:sp>
        <p:nvSpPr>
          <p:cNvPr id="25" name="Title 1">
            <a:extLst>
              <a:ext uri="{FF2B5EF4-FFF2-40B4-BE49-F238E27FC236}">
                <a16:creationId xmlns:a16="http://schemas.microsoft.com/office/drawing/2014/main" id="{8283B8FB-C50E-B2C0-91DE-B30C52741E46}"/>
              </a:ext>
            </a:extLst>
          </p:cNvPr>
          <p:cNvSpPr txBox="1">
            <a:spLocks/>
          </p:cNvSpPr>
          <p:nvPr/>
        </p:nvSpPr>
        <p:spPr>
          <a:xfrm>
            <a:off x="485845" y="1674006"/>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SrGan</a:t>
            </a:r>
            <a:r>
              <a:rPr lang="en-US" dirty="0"/>
              <a:t>     </a:t>
            </a:r>
            <a:endParaRPr lang="en-IL" dirty="0"/>
          </a:p>
        </p:txBody>
      </p:sp>
      <p:pic>
        <p:nvPicPr>
          <p:cNvPr id="37" name="Picture 36" descr="A picture containing screenshot, colorfulness, graphics&#10;&#10;Description automatically generated">
            <a:extLst>
              <a:ext uri="{FF2B5EF4-FFF2-40B4-BE49-F238E27FC236}">
                <a16:creationId xmlns:a16="http://schemas.microsoft.com/office/drawing/2014/main" id="{6EC8EE90-AAD2-640D-44F0-D41F3022D92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01502" y="2481319"/>
            <a:ext cx="2743205" cy="2743205"/>
          </a:xfrm>
          <a:prstGeom prst="rect">
            <a:avLst/>
          </a:prstGeom>
        </p:spPr>
      </p:pic>
      <p:pic>
        <p:nvPicPr>
          <p:cNvPr id="39" name="Picture 38" descr="A picture containing screenshot, diagram, text, rectangle&#10;&#10;Description automatically generated">
            <a:extLst>
              <a:ext uri="{FF2B5EF4-FFF2-40B4-BE49-F238E27FC236}">
                <a16:creationId xmlns:a16="http://schemas.microsoft.com/office/drawing/2014/main" id="{13BC9808-3ADA-0F00-7493-7BF417C40D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00442" y="2485376"/>
            <a:ext cx="2743205" cy="2743205"/>
          </a:xfrm>
          <a:prstGeom prst="rect">
            <a:avLst/>
          </a:prstGeom>
        </p:spPr>
      </p:pic>
      <p:pic>
        <p:nvPicPr>
          <p:cNvPr id="41" name="Picture 40" descr="A picture containing screenshot, colorfulness, graphics&#10;&#10;Description automatically generated">
            <a:extLst>
              <a:ext uri="{FF2B5EF4-FFF2-40B4-BE49-F238E27FC236}">
                <a16:creationId xmlns:a16="http://schemas.microsoft.com/office/drawing/2014/main" id="{4E28E254-601A-A70D-CEA1-8E4A9D9B82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21500" y="2480681"/>
            <a:ext cx="2743205" cy="2743205"/>
          </a:xfrm>
          <a:prstGeom prst="rect">
            <a:avLst/>
          </a:prstGeom>
        </p:spPr>
      </p:pic>
    </p:spTree>
    <p:extLst>
      <p:ext uri="{BB962C8B-B14F-4D97-AF65-F5344CB8AC3E}">
        <p14:creationId xmlns:p14="http://schemas.microsoft.com/office/powerpoint/2010/main" val="823564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lstStyle/>
          <a:p>
            <a:pPr algn="r" rtl="1"/>
            <a:r>
              <a:rPr lang="he-IL" dirty="0"/>
              <a:t>שיפורים בארכיטקטורה – </a:t>
            </a:r>
            <a:r>
              <a:rPr lang="en-US" dirty="0"/>
              <a:t>Wasserstein loss </a:t>
            </a:r>
            <a:r>
              <a:rPr lang="he-IL" dirty="0"/>
              <a:t> </a:t>
            </a:r>
            <a:endParaRPr lang="en-IL" dirty="0"/>
          </a:p>
        </p:txBody>
      </p:sp>
      <p:sp>
        <p:nvSpPr>
          <p:cNvPr id="5" name="Content Placeholder 2">
            <a:extLst>
              <a:ext uri="{FF2B5EF4-FFF2-40B4-BE49-F238E27FC236}">
                <a16:creationId xmlns:a16="http://schemas.microsoft.com/office/drawing/2014/main" id="{B018316C-6EE1-9EAE-BCF7-45B42208CFE6}"/>
              </a:ext>
            </a:extLst>
          </p:cNvPr>
          <p:cNvSpPr txBox="1">
            <a:spLocks/>
          </p:cNvSpPr>
          <p:nvPr/>
        </p:nvSpPr>
        <p:spPr>
          <a:xfrm>
            <a:off x="691079" y="23401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55453" y="1711395"/>
                <a:ext cx="11901051" cy="478148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2700" dirty="0">
                    <a:solidFill>
                      <a:schemeClr val="tx1"/>
                    </a:solidFill>
                    <a:latin typeface="Calibri" panose="020F0502020204030204" pitchFamily="34" charset="0"/>
                    <a:cs typeface="David" panose="020E0502060401010101" pitchFamily="34" charset="-79"/>
                  </a:rPr>
                  <a:t>מרחק</a:t>
                </a:r>
                <a:r>
                  <a:rPr lang="en-US" sz="2700" dirty="0">
                    <a:solidFill>
                      <a:schemeClr val="tx1"/>
                    </a:solidFill>
                    <a:latin typeface="Calibri" panose="020F0502020204030204" pitchFamily="34" charset="0"/>
                    <a:cs typeface="David" panose="020E0502060401010101" pitchFamily="34" charset="-79"/>
                  </a:rPr>
                  <a:t>  Wasserstein </a:t>
                </a:r>
                <a:r>
                  <a:rPr lang="he-IL" sz="2700" dirty="0">
                    <a:solidFill>
                      <a:schemeClr val="tx1"/>
                    </a:solidFill>
                    <a:latin typeface="Calibri" panose="020F0502020204030204" pitchFamily="34" charset="0"/>
                    <a:cs typeface="David" panose="020E0502060401010101" pitchFamily="34" charset="-79"/>
                  </a:rPr>
                  <a:t>בין התפלגויות  </a:t>
                </a:r>
                <a14:m>
                  <m:oMath xmlns:m="http://schemas.openxmlformats.org/officeDocument/2006/math">
                    <m:r>
                      <a:rPr lang="en-US" sz="2700">
                        <a:solidFill>
                          <a:schemeClr val="tx1"/>
                        </a:solidFill>
                        <a:latin typeface="Calibri" panose="020F0502020204030204" pitchFamily="34" charset="0"/>
                        <a:cs typeface="David" panose="020E0502060401010101" pitchFamily="34" charset="-79"/>
                      </a:rPr>
                      <m:t>𝑊</m:t>
                    </m:r>
                    <m:d>
                      <m:dPr>
                        <m:ctrlPr>
                          <a:rPr lang="en-IL" sz="2700">
                            <a:solidFill>
                              <a:schemeClr val="tx1"/>
                            </a:solidFill>
                            <a:latin typeface="Calibri" panose="020F0502020204030204" pitchFamily="34" charset="0"/>
                            <a:cs typeface="David" panose="020E0502060401010101" pitchFamily="34" charset="-79"/>
                          </a:rPr>
                        </m:ctrlPr>
                      </m:dPr>
                      <m:e>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𝑟</m:t>
                            </m:r>
                          </m:sub>
                        </m:sSub>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𝑔</m:t>
                            </m:r>
                          </m:sub>
                        </m:sSub>
                      </m:e>
                    </m:d>
                    <m:r>
                      <a:rPr lang="en-US" sz="2700">
                        <a:solidFill>
                          <a:schemeClr val="tx1"/>
                        </a:solidFill>
                        <a:latin typeface="Calibri" panose="020F0502020204030204" pitchFamily="34" charset="0"/>
                        <a:cs typeface="David" panose="020E0502060401010101" pitchFamily="34" charset="-79"/>
                      </a:rPr>
                      <m:t>=</m:t>
                    </m:r>
                    <m:func>
                      <m:funcPr>
                        <m:ctrlPr>
                          <a:rPr lang="en-IL" sz="2700">
                            <a:solidFill>
                              <a:schemeClr val="tx1"/>
                            </a:solidFill>
                            <a:latin typeface="Calibri" panose="020F0502020204030204" pitchFamily="34" charset="0"/>
                            <a:cs typeface="David" panose="020E0502060401010101" pitchFamily="34" charset="-79"/>
                          </a:rPr>
                        </m:ctrlPr>
                      </m:funcPr>
                      <m:fName>
                        <m:limLow>
                          <m:limLowPr>
                            <m:ctrlPr>
                              <a:rPr lang="en-IL" sz="2700">
                                <a:solidFill>
                                  <a:schemeClr val="tx1"/>
                                </a:solidFill>
                                <a:latin typeface="Calibri" panose="020F0502020204030204" pitchFamily="34" charset="0"/>
                                <a:cs typeface="David" panose="020E0502060401010101" pitchFamily="34" charset="-79"/>
                              </a:rPr>
                            </m:ctrlPr>
                          </m:limLowPr>
                          <m:e>
                            <m:r>
                              <m:rPr>
                                <m:sty m:val="p"/>
                              </m:rPr>
                              <a:rPr lang="en-US" sz="2700">
                                <a:solidFill>
                                  <a:schemeClr val="tx1"/>
                                </a:solidFill>
                                <a:latin typeface="Calibri" panose="020F0502020204030204" pitchFamily="34" charset="0"/>
                                <a:cs typeface="David" panose="020E0502060401010101" pitchFamily="34" charset="-79"/>
                              </a:rPr>
                              <m:t>inf</m:t>
                            </m:r>
                          </m:e>
                          <m:lim>
                            <m:r>
                              <a:rPr lang="en-US" sz="2700">
                                <a:solidFill>
                                  <a:schemeClr val="tx1"/>
                                </a:solidFill>
                                <a:latin typeface="Calibri" panose="020F0502020204030204" pitchFamily="34" charset="0"/>
                                <a:cs typeface="David" panose="020E0502060401010101" pitchFamily="34" charset="-79"/>
                              </a:rPr>
                              <m:t>𝛾</m:t>
                            </m:r>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𝛱</m:t>
                            </m:r>
                            <m:d>
                              <m:dPr>
                                <m:ctrlPr>
                                  <a:rPr lang="en-IL" sz="2700">
                                    <a:solidFill>
                                      <a:schemeClr val="tx1"/>
                                    </a:solidFill>
                                    <a:latin typeface="Calibri" panose="020F0502020204030204" pitchFamily="34" charset="0"/>
                                    <a:cs typeface="David" panose="020E0502060401010101" pitchFamily="34" charset="-79"/>
                                  </a:rPr>
                                </m:ctrlPr>
                              </m:dPr>
                              <m:e>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𝑟</m:t>
                                    </m:r>
                                  </m:sub>
                                </m:sSub>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𝑔</m:t>
                                    </m:r>
                                  </m:sub>
                                </m:sSub>
                              </m:e>
                            </m:d>
                          </m:lim>
                        </m:limLow>
                      </m:fName>
                      <m:e>
                        <m:nary>
                          <m:naryPr>
                            <m:limLoc m:val="undOvr"/>
                            <m:subHide m:val="on"/>
                            <m:supHide m:val="on"/>
                            <m:ctrlPr>
                              <a:rPr lang="en-IL" sz="2700">
                                <a:solidFill>
                                  <a:schemeClr val="tx1"/>
                                </a:solidFill>
                                <a:latin typeface="Calibri" panose="020F0502020204030204" pitchFamily="34" charset="0"/>
                                <a:cs typeface="David" panose="020E0502060401010101" pitchFamily="34" charset="-79"/>
                              </a:rPr>
                            </m:ctrlPr>
                          </m:naryPr>
                          <m:sub/>
                          <m:sup/>
                          <m:e>
                            <m:sSup>
                              <m:sSupPr>
                                <m:ctrlPr>
                                  <a:rPr lang="en-IL" sz="2700">
                                    <a:solidFill>
                                      <a:schemeClr val="tx1"/>
                                    </a:solidFill>
                                    <a:latin typeface="Calibri" panose="020F0502020204030204" pitchFamily="34" charset="0"/>
                                    <a:cs typeface="David" panose="020E0502060401010101" pitchFamily="34" charset="-79"/>
                                  </a:rPr>
                                </m:ctrlPr>
                              </m:sSupPr>
                              <m:e>
                                <m:sSub>
                                  <m:sSubPr>
                                    <m:ctrlPr>
                                      <a:rPr lang="en-IL" sz="2700">
                                        <a:solidFill>
                                          <a:schemeClr val="tx1"/>
                                        </a:solidFill>
                                        <a:latin typeface="Calibri" panose="020F0502020204030204" pitchFamily="34" charset="0"/>
                                        <a:cs typeface="David" panose="020E0502060401010101" pitchFamily="34" charset="-79"/>
                                      </a:rPr>
                                    </m:ctrlPr>
                                  </m:sSubPr>
                                  <m:e>
                                    <m:sSup>
                                      <m:sSupPr>
                                        <m:ctrlPr>
                                          <a:rPr lang="en-IL" sz="2700">
                                            <a:solidFill>
                                              <a:schemeClr val="tx1"/>
                                            </a:solidFill>
                                            <a:latin typeface="Calibri" panose="020F0502020204030204" pitchFamily="34" charset="0"/>
                                            <a:cs typeface="David" panose="020E0502060401010101" pitchFamily="34" charset="-79"/>
                                          </a:rPr>
                                        </m:ctrlPr>
                                      </m:sSupPr>
                                      <m:e>
                                        <m:r>
                                          <a:rPr lang="en-US" sz="2700">
                                            <a:solidFill>
                                              <a:schemeClr val="tx1"/>
                                            </a:solidFill>
                                            <a:latin typeface="Calibri" panose="020F0502020204030204" pitchFamily="34" charset="0"/>
                                            <a:cs typeface="David" panose="020E0502060401010101" pitchFamily="34" charset="-79"/>
                                          </a:rPr>
                                          <m:t>𝑑</m:t>
                                        </m:r>
                                        <m:d>
                                          <m:dPr>
                                            <m:ctrlPr>
                                              <a:rPr lang="en-IL" sz="2700">
                                                <a:solidFill>
                                                  <a:schemeClr val="tx1"/>
                                                </a:solidFill>
                                                <a:latin typeface="Calibri" panose="020F0502020204030204" pitchFamily="34" charset="0"/>
                                                <a:cs typeface="David" panose="020E0502060401010101" pitchFamily="34" charset="-79"/>
                                              </a:rPr>
                                            </m:ctrlPr>
                                          </m:dPr>
                                          <m:e>
                                            <m:r>
                                              <a:rPr lang="en-US" sz="2700">
                                                <a:solidFill>
                                                  <a:schemeClr val="tx1"/>
                                                </a:solidFill>
                                                <a:latin typeface="Calibri" panose="020F0502020204030204" pitchFamily="34" charset="0"/>
                                                <a:cs typeface="David" panose="020E0502060401010101" pitchFamily="34" charset="-79"/>
                                              </a:rPr>
                                              <m:t>𝑥</m:t>
                                            </m:r>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𝑦</m:t>
                                            </m:r>
                                          </m:e>
                                        </m:d>
                                      </m:e>
                                      <m:sup>
                                        <m:r>
                                          <a:rPr lang="en-US" sz="2700">
                                            <a:solidFill>
                                              <a:schemeClr val="tx1"/>
                                            </a:solidFill>
                                            <a:latin typeface="Calibri" panose="020F0502020204030204" pitchFamily="34" charset="0"/>
                                            <a:cs typeface="David" panose="020E0502060401010101" pitchFamily="34" charset="-79"/>
                                          </a:rPr>
                                          <m:t>𝑝</m:t>
                                        </m:r>
                                      </m:sup>
                                    </m:sSup>
                                    <m:r>
                                      <a:rPr lang="en-US" sz="2700">
                                        <a:solidFill>
                                          <a:schemeClr val="tx1"/>
                                        </a:solidFill>
                                        <a:latin typeface="Calibri" panose="020F0502020204030204" pitchFamily="34" charset="0"/>
                                        <a:cs typeface="David" panose="020E0502060401010101" pitchFamily="34" charset="-79"/>
                                      </a:rPr>
                                      <m:t>𝑑</m:t>
                                    </m:r>
                                  </m:e>
                                  <m:sub>
                                    <m:r>
                                      <a:rPr lang="en-US" sz="2700">
                                        <a:solidFill>
                                          <a:schemeClr val="tx1"/>
                                        </a:solidFill>
                                        <a:latin typeface="Calibri" panose="020F0502020204030204" pitchFamily="34" charset="0"/>
                                        <a:cs typeface="David" panose="020E0502060401010101" pitchFamily="34" charset="-79"/>
                                      </a:rPr>
                                      <m:t>𝛾</m:t>
                                    </m:r>
                                  </m:sub>
                                </m:sSub>
                                <m:d>
                                  <m:dPr>
                                    <m:ctrlPr>
                                      <a:rPr lang="en-IL" sz="2700">
                                        <a:solidFill>
                                          <a:schemeClr val="tx1"/>
                                        </a:solidFill>
                                        <a:latin typeface="Calibri" panose="020F0502020204030204" pitchFamily="34" charset="0"/>
                                        <a:cs typeface="David" panose="020E0502060401010101" pitchFamily="34" charset="-79"/>
                                      </a:rPr>
                                    </m:ctrlPr>
                                  </m:dPr>
                                  <m:e>
                                    <m:r>
                                      <a:rPr lang="en-US" sz="2700">
                                        <a:solidFill>
                                          <a:schemeClr val="tx1"/>
                                        </a:solidFill>
                                        <a:latin typeface="Calibri" panose="020F0502020204030204" pitchFamily="34" charset="0"/>
                                        <a:cs typeface="David" panose="020E0502060401010101" pitchFamily="34" charset="-79"/>
                                      </a:rPr>
                                      <m:t>𝑥</m:t>
                                    </m:r>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𝑦</m:t>
                                    </m:r>
                                  </m:e>
                                </m:d>
                              </m:e>
                              <m:sup>
                                <m:r>
                                  <a:rPr lang="en-US" sz="2700">
                                    <a:solidFill>
                                      <a:schemeClr val="tx1"/>
                                    </a:solidFill>
                                    <a:latin typeface="Calibri" panose="020F0502020204030204" pitchFamily="34" charset="0"/>
                                    <a:cs typeface="David" panose="020E0502060401010101" pitchFamily="34" charset="-79"/>
                                  </a:rPr>
                                  <m:t>1</m:t>
                                </m:r>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𝑝</m:t>
                                </m:r>
                                <m:r>
                                  <a:rPr lang="en-US" sz="2700">
                                    <a:solidFill>
                                      <a:schemeClr val="tx1"/>
                                    </a:solidFill>
                                    <a:latin typeface="Calibri" panose="020F0502020204030204" pitchFamily="34" charset="0"/>
                                    <a:cs typeface="David" panose="020E0502060401010101" pitchFamily="34" charset="-79"/>
                                  </a:rPr>
                                  <m:t> </m:t>
                                </m:r>
                              </m:sup>
                            </m:sSup>
                          </m:e>
                        </m:nary>
                      </m:e>
                    </m:func>
                  </m:oMath>
                </a14:m>
                <a:endParaRPr lang="he-IL" sz="2700" dirty="0">
                  <a:solidFill>
                    <a:schemeClr val="tx1"/>
                  </a:solidFill>
                  <a:latin typeface="Calibri" panose="020F0502020204030204" pitchFamily="34" charset="0"/>
                  <a:cs typeface="David" panose="020E0502060401010101" pitchFamily="34" charset="-79"/>
                </a:endParaRPr>
              </a:p>
              <a:p>
                <a:pPr algn="r" rtl="1"/>
                <a:r>
                  <a:rPr lang="he-IL" sz="2700" dirty="0">
                    <a:solidFill>
                      <a:schemeClr val="tx1"/>
                    </a:solidFill>
                    <a:latin typeface="Calibri" panose="020F0502020204030204" pitchFamily="34" charset="0"/>
                    <a:cs typeface="David" panose="020E0502060401010101" pitchFamily="34" charset="-79"/>
                  </a:rPr>
                  <a:t>המרחק גזיר למקוטעין, תמיד יהיה ערכי גרדיאנט לפונקציית ההפסד. </a:t>
                </a:r>
                <a:br>
                  <a:rPr lang="en-US" sz="2700" dirty="0">
                    <a:solidFill>
                      <a:schemeClr val="tx1"/>
                    </a:solidFill>
                    <a:latin typeface="Calibri" panose="020F0502020204030204" pitchFamily="34" charset="0"/>
                    <a:cs typeface="David" panose="020E0502060401010101" pitchFamily="34" charset="-79"/>
                  </a:rPr>
                </a:br>
                <a:r>
                  <a:rPr lang="he-IL" sz="2700" dirty="0">
                    <a:solidFill>
                      <a:schemeClr val="tx1"/>
                    </a:solidFill>
                    <a:latin typeface="Calibri" panose="020F0502020204030204" pitchFamily="34" charset="0"/>
                    <a:cs typeface="David" panose="020E0502060401010101" pitchFamily="34" charset="-79"/>
                  </a:rPr>
                  <a:t>ניתן לאמן את הדיסקרימנטור עד לאופטימליות שלו.</a:t>
                </a:r>
                <a:r>
                  <a:rPr lang="en-US" sz="2700" dirty="0">
                    <a:solidFill>
                      <a:schemeClr val="tx1"/>
                    </a:solidFill>
                    <a:latin typeface="Calibri" panose="020F0502020204030204" pitchFamily="34" charset="0"/>
                    <a:cs typeface="David" panose="020E0502060401010101" pitchFamily="34" charset="-79"/>
                  </a:rPr>
                  <a:t> </a:t>
                </a:r>
                <a:br>
                  <a:rPr lang="en-US" sz="2700" dirty="0">
                    <a:solidFill>
                      <a:schemeClr val="tx1"/>
                    </a:solidFill>
                    <a:latin typeface="Calibri" panose="020F0502020204030204" pitchFamily="34" charset="0"/>
                    <a:cs typeface="David" panose="020E0502060401010101" pitchFamily="34" charset="-79"/>
                  </a:rPr>
                </a:br>
                <a:r>
                  <a:rPr lang="he-IL" sz="2700" dirty="0">
                    <a:solidFill>
                      <a:schemeClr val="tx1"/>
                    </a:solidFill>
                    <a:latin typeface="Calibri" panose="020F0502020204030204" pitchFamily="34" charset="0"/>
                    <a:cs typeface="David" panose="020E0502060401010101" pitchFamily="34" charset="-79"/>
                  </a:rPr>
                  <a:t>במאמר ממליצים להשתמש ביחס של 5 עדכוני דסקרימנטור על פני גנרטור </a:t>
                </a:r>
              </a:p>
              <a:p>
                <a:pPr algn="r" rtl="1"/>
                <a:r>
                  <a:rPr lang="he-IL" sz="2700" dirty="0">
                    <a:solidFill>
                      <a:schemeClr val="tx1"/>
                    </a:solidFill>
                    <a:latin typeface="Calibri" panose="020F0502020204030204" pitchFamily="34" charset="0"/>
                    <a:cs typeface="David" panose="020E0502060401010101" pitchFamily="34" charset="-79"/>
                  </a:rPr>
                  <a:t>דואליות </a:t>
                </a:r>
                <a:r>
                  <a:rPr lang="en-US" sz="2700" dirty="0">
                    <a:solidFill>
                      <a:schemeClr val="tx1"/>
                    </a:solidFill>
                    <a:latin typeface="Calibri" panose="020F0502020204030204" pitchFamily="34" charset="0"/>
                    <a:cs typeface="David" panose="020E0502060401010101" pitchFamily="34" charset="-79"/>
                  </a:rPr>
                  <a:t>Kantorovich-Rubinstein</a:t>
                </a:r>
                <a:br>
                  <a:rPr lang="en-US" sz="2700" dirty="0">
                    <a:solidFill>
                      <a:schemeClr val="tx1"/>
                    </a:solidFill>
                    <a:latin typeface="Calibri" panose="020F0502020204030204" pitchFamily="34" charset="0"/>
                    <a:cs typeface="David" panose="020E0502060401010101" pitchFamily="34" charset="-79"/>
                  </a:rPr>
                </a:br>
                <a:r>
                  <a:rPr lang="he-IL" sz="2700" dirty="0">
                    <a:solidFill>
                      <a:schemeClr val="tx1"/>
                    </a:solidFill>
                    <a:latin typeface="Calibri" panose="020F0502020204030204" pitchFamily="34" charset="0"/>
                    <a:cs typeface="David" panose="020E0502060401010101" pitchFamily="34" charset="-79"/>
                  </a:rPr>
                  <a:t> </a:t>
                </a:r>
                <a14:m>
                  <m:oMath xmlns:m="http://schemas.openxmlformats.org/officeDocument/2006/math">
                    <m:r>
                      <a:rPr lang="en-US" sz="2700">
                        <a:solidFill>
                          <a:schemeClr val="tx1"/>
                        </a:solidFill>
                        <a:latin typeface="Calibri" panose="020F0502020204030204" pitchFamily="34" charset="0"/>
                        <a:cs typeface="David" panose="020E0502060401010101" pitchFamily="34" charset="-79"/>
                      </a:rPr>
                      <m:t>𝑊</m:t>
                    </m:r>
                    <m:d>
                      <m:dPr>
                        <m:ctrlPr>
                          <a:rPr lang="en-US" sz="2700">
                            <a:solidFill>
                              <a:schemeClr val="tx1"/>
                            </a:solidFill>
                            <a:latin typeface="Calibri" panose="020F0502020204030204" pitchFamily="34" charset="0"/>
                            <a:cs typeface="David" panose="020E0502060401010101" pitchFamily="34" charset="-79"/>
                          </a:rPr>
                        </m:ctrlPr>
                      </m:dPr>
                      <m:e>
                        <m:r>
                          <a:rPr lang="en-US" sz="2700">
                            <a:solidFill>
                              <a:schemeClr val="tx1"/>
                            </a:solidFill>
                            <a:latin typeface="Calibri" panose="020F0502020204030204" pitchFamily="34" charset="0"/>
                            <a:cs typeface="David" panose="020E0502060401010101" pitchFamily="34" charset="-79"/>
                          </a:rPr>
                          <m:t> </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𝑟</m:t>
                            </m:r>
                          </m:sub>
                        </m:sSub>
                        <m:r>
                          <a:rPr lang="en-US" sz="2700">
                            <a:solidFill>
                              <a:schemeClr val="tx1"/>
                            </a:solidFill>
                            <a:latin typeface="Calibri" panose="020F0502020204030204" pitchFamily="34" charset="0"/>
                            <a:cs typeface="David" panose="020E0502060401010101" pitchFamily="34" charset="-79"/>
                          </a:rPr>
                          <m:t>, </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𝑔</m:t>
                            </m:r>
                          </m:sub>
                        </m:sSub>
                      </m:e>
                    </m:d>
                    <m:r>
                      <a:rPr lang="en-US" sz="2700">
                        <a:solidFill>
                          <a:schemeClr val="tx1"/>
                        </a:solidFill>
                        <a:latin typeface="Calibri" panose="020F0502020204030204" pitchFamily="34" charset="0"/>
                        <a:cs typeface="David" panose="020E0502060401010101" pitchFamily="34" charset="-79"/>
                      </a:rPr>
                      <m:t>=</m:t>
                    </m:r>
                    <m:func>
                      <m:funcPr>
                        <m:ctrlPr>
                          <a:rPr lang="en-IL" sz="2700">
                            <a:solidFill>
                              <a:schemeClr val="tx1"/>
                            </a:solidFill>
                            <a:latin typeface="Calibri" panose="020F0502020204030204" pitchFamily="34" charset="0"/>
                            <a:cs typeface="David" panose="020E0502060401010101" pitchFamily="34" charset="-79"/>
                          </a:rPr>
                        </m:ctrlPr>
                      </m:funcPr>
                      <m:fName>
                        <m:limLow>
                          <m:limLowPr>
                            <m:ctrlPr>
                              <a:rPr lang="en-IL" sz="2700">
                                <a:solidFill>
                                  <a:schemeClr val="tx1"/>
                                </a:solidFill>
                                <a:latin typeface="Calibri" panose="020F0502020204030204" pitchFamily="34" charset="0"/>
                                <a:cs typeface="David" panose="020E0502060401010101" pitchFamily="34" charset="-79"/>
                              </a:rPr>
                            </m:ctrlPr>
                          </m:limLowPr>
                          <m:e>
                            <m:r>
                              <m:rPr>
                                <m:sty m:val="p"/>
                              </m:rPr>
                              <a:rPr lang="en-US" sz="2700">
                                <a:solidFill>
                                  <a:schemeClr val="tx1"/>
                                </a:solidFill>
                                <a:latin typeface="Calibri" panose="020F0502020204030204" pitchFamily="34" charset="0"/>
                                <a:cs typeface="David" panose="020E0502060401010101" pitchFamily="34" charset="-79"/>
                              </a:rPr>
                              <m:t>sup</m:t>
                            </m:r>
                          </m:e>
                          <m:lim>
                            <m:sSub>
                              <m:sSubPr>
                                <m:ctrlPr>
                                  <a:rPr lang="en-IL" sz="2700">
                                    <a:solidFill>
                                      <a:schemeClr val="tx1"/>
                                    </a:solidFill>
                                    <a:latin typeface="Calibri" panose="020F0502020204030204" pitchFamily="34" charset="0"/>
                                    <a:cs typeface="David" panose="020E0502060401010101" pitchFamily="34" charset="-79"/>
                                  </a:rPr>
                                </m:ctrlPr>
                              </m:sSubPr>
                              <m:e>
                                <m:d>
                                  <m:dPr>
                                    <m:begChr m:val="|"/>
                                    <m:endChr m:val="|"/>
                                    <m:ctrlPr>
                                      <a:rPr lang="en-IL" sz="2700">
                                        <a:solidFill>
                                          <a:schemeClr val="tx1"/>
                                        </a:solidFill>
                                        <a:latin typeface="Calibri" panose="020F0502020204030204" pitchFamily="34" charset="0"/>
                                        <a:cs typeface="David" panose="020E0502060401010101" pitchFamily="34" charset="-79"/>
                                      </a:rPr>
                                    </m:ctrlPr>
                                  </m:dPr>
                                  <m:e>
                                    <m:d>
                                      <m:dPr>
                                        <m:begChr m:val="|"/>
                                        <m:endChr m:val="|"/>
                                        <m:ctrlPr>
                                          <a:rPr lang="en-IL" sz="2700">
                                            <a:solidFill>
                                              <a:schemeClr val="tx1"/>
                                            </a:solidFill>
                                            <a:latin typeface="Calibri" panose="020F0502020204030204" pitchFamily="34" charset="0"/>
                                            <a:cs typeface="David" panose="020E0502060401010101" pitchFamily="34" charset="-79"/>
                                          </a:rPr>
                                        </m:ctrlPr>
                                      </m:dPr>
                                      <m:e>
                                        <m:r>
                                          <a:rPr lang="en-US" sz="2700">
                                            <a:solidFill>
                                              <a:schemeClr val="tx1"/>
                                            </a:solidFill>
                                            <a:latin typeface="Calibri" panose="020F0502020204030204" pitchFamily="34" charset="0"/>
                                            <a:cs typeface="David" panose="020E0502060401010101" pitchFamily="34" charset="-79"/>
                                          </a:rPr>
                                          <m:t>𝑓</m:t>
                                        </m:r>
                                      </m:e>
                                    </m:d>
                                  </m:e>
                                </m:d>
                              </m:e>
                              <m:sub>
                                <m:r>
                                  <a:rPr lang="en-US" sz="2700">
                                    <a:solidFill>
                                      <a:schemeClr val="tx1"/>
                                    </a:solidFill>
                                    <a:latin typeface="Calibri" panose="020F0502020204030204" pitchFamily="34" charset="0"/>
                                    <a:cs typeface="David" panose="020E0502060401010101" pitchFamily="34" charset="-79"/>
                                  </a:rPr>
                                  <m:t>𝐿</m:t>
                                </m:r>
                              </m:sub>
                            </m:sSub>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1</m:t>
                            </m:r>
                          </m:lim>
                        </m:limLow>
                      </m:fName>
                      <m:e>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𝐸</m:t>
                            </m:r>
                          </m:e>
                          <m:sub>
                            <m:r>
                              <a:rPr lang="en-US" sz="2700">
                                <a:solidFill>
                                  <a:schemeClr val="tx1"/>
                                </a:solidFill>
                                <a:latin typeface="Calibri" panose="020F0502020204030204" pitchFamily="34" charset="0"/>
                                <a:cs typeface="David" panose="020E0502060401010101" pitchFamily="34" charset="-79"/>
                              </a:rPr>
                              <m:t> </m:t>
                            </m:r>
                            <m:r>
                              <m:rPr>
                                <m:sty m:val="p"/>
                              </m:rPr>
                              <a:rPr lang="en-US" sz="2700">
                                <a:solidFill>
                                  <a:schemeClr val="tx1"/>
                                </a:solidFill>
                                <a:latin typeface="Calibri" panose="020F0502020204030204" pitchFamily="34" charset="0"/>
                                <a:cs typeface="David" panose="020E0502060401010101" pitchFamily="34" charset="-79"/>
                              </a:rPr>
                              <m:t>x</m:t>
                            </m:r>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𝑟</m:t>
                                </m:r>
                              </m:sub>
                            </m:sSub>
                            <m:r>
                              <a:rPr lang="en-US" sz="2700">
                                <a:solidFill>
                                  <a:schemeClr val="tx1"/>
                                </a:solidFill>
                                <a:latin typeface="Calibri" panose="020F0502020204030204" pitchFamily="34" charset="0"/>
                                <a:cs typeface="David" panose="020E0502060401010101" pitchFamily="34" charset="-79"/>
                              </a:rPr>
                              <m:t> </m:t>
                            </m:r>
                          </m:sub>
                        </m:sSub>
                        <m:d>
                          <m:dPr>
                            <m:ctrlPr>
                              <a:rPr lang="en-US"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f</m:t>
                            </m:r>
                            <m:d>
                              <m:dPr>
                                <m:ctrlPr>
                                  <a:rPr lang="en-US"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x</m:t>
                                </m:r>
                              </m:e>
                            </m:d>
                          </m:e>
                        </m:d>
                        <m:r>
                          <a:rPr lang="en-US" sz="2700">
                            <a:solidFill>
                              <a:schemeClr val="tx1"/>
                            </a:solidFill>
                            <a:latin typeface="Calibri" panose="020F0502020204030204" pitchFamily="34" charset="0"/>
                            <a:cs typeface="David" panose="020E0502060401010101" pitchFamily="34" charset="-79"/>
                          </a:rPr>
                          <m:t>−  </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𝐸</m:t>
                            </m:r>
                          </m:e>
                          <m:sub>
                            <m:r>
                              <a:rPr lang="en-US" sz="2700">
                                <a:solidFill>
                                  <a:schemeClr val="tx1"/>
                                </a:solidFill>
                                <a:latin typeface="Calibri" panose="020F0502020204030204" pitchFamily="34" charset="0"/>
                                <a:cs typeface="David" panose="020E0502060401010101" pitchFamily="34" charset="-79"/>
                              </a:rPr>
                              <m:t> </m:t>
                            </m:r>
                            <m:r>
                              <m:rPr>
                                <m:sty m:val="p"/>
                              </m:rPr>
                              <a:rPr lang="en-US" sz="2700">
                                <a:solidFill>
                                  <a:schemeClr val="tx1"/>
                                </a:solidFill>
                                <a:latin typeface="Calibri" panose="020F0502020204030204" pitchFamily="34" charset="0"/>
                                <a:cs typeface="David" panose="020E0502060401010101" pitchFamily="34" charset="-79"/>
                              </a:rPr>
                              <m:t>x</m:t>
                            </m:r>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𝑔</m:t>
                                </m:r>
                              </m:sub>
                            </m:sSub>
                            <m:r>
                              <a:rPr lang="en-US" sz="2700">
                                <a:solidFill>
                                  <a:schemeClr val="tx1"/>
                                </a:solidFill>
                                <a:latin typeface="Calibri" panose="020F0502020204030204" pitchFamily="34" charset="0"/>
                                <a:cs typeface="David" panose="020E0502060401010101" pitchFamily="34" charset="-79"/>
                              </a:rPr>
                              <m:t> </m:t>
                            </m:r>
                          </m:sub>
                        </m:sSub>
                        <m:d>
                          <m:dPr>
                            <m:ctrlPr>
                              <a:rPr lang="en-US"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f</m:t>
                            </m:r>
                            <m:d>
                              <m:dPr>
                                <m:ctrlPr>
                                  <a:rPr lang="en-US"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x</m:t>
                                </m:r>
                              </m:e>
                            </m:d>
                          </m:e>
                        </m:d>
                      </m:e>
                    </m:func>
                  </m:oMath>
                </a14:m>
                <a:endParaRPr lang="he-IL" sz="2700" dirty="0">
                  <a:solidFill>
                    <a:schemeClr val="tx1"/>
                  </a:solidFill>
                  <a:latin typeface="Calibri" panose="020F0502020204030204" pitchFamily="34" charset="0"/>
                  <a:cs typeface="David" panose="020E0502060401010101" pitchFamily="34" charset="-79"/>
                </a:endParaRPr>
              </a:p>
              <a:p>
                <a:pPr lvl="1" algn="r" rtl="1"/>
                <a:r>
                  <a:rPr lang="he-IL" sz="2700" dirty="0">
                    <a:solidFill>
                      <a:schemeClr val="tx1"/>
                    </a:solidFill>
                    <a:latin typeface="Calibri" panose="020F0502020204030204" pitchFamily="34" charset="0"/>
                    <a:cs typeface="David" panose="020E0502060401010101" pitchFamily="34" charset="-79"/>
                  </a:rPr>
                  <a:t>דואגים לתנאי ליפשיץ על רשת הדסקרימנטור, על ידי תחימת המשקולות לטווח מצומצם</a:t>
                </a:r>
              </a:p>
              <a:p>
                <a:pPr algn="r" rtl="1"/>
                <a:r>
                  <a:rPr lang="he-IL" sz="2700" dirty="0">
                    <a:solidFill>
                      <a:schemeClr val="tx1"/>
                    </a:solidFill>
                    <a:latin typeface="Calibri" panose="020F0502020204030204" pitchFamily="34" charset="0"/>
                    <a:cs typeface="David" panose="020E0502060401010101" pitchFamily="34" charset="-79"/>
                  </a:rPr>
                  <a:t>פונקציית ההפסד</a:t>
                </a:r>
                <a:r>
                  <a:rPr lang="en-US" sz="2700" dirty="0">
                    <a:solidFill>
                      <a:schemeClr val="tx1"/>
                    </a:solidFill>
                    <a:latin typeface="Calibri" panose="020F0502020204030204" pitchFamily="34" charset="0"/>
                    <a:cs typeface="David" panose="020E0502060401010101" pitchFamily="34" charset="-79"/>
                  </a:rPr>
                  <a:t> </a:t>
                </a:r>
                <a14:m>
                  <m:oMath xmlns:m="http://schemas.openxmlformats.org/officeDocument/2006/math">
                    <m:r>
                      <a:rPr lang="he-IL" sz="2700">
                        <a:solidFill>
                          <a:schemeClr val="tx1"/>
                        </a:solidFill>
                        <a:latin typeface="Calibri" panose="020F0502020204030204" pitchFamily="34" charset="0"/>
                        <a:cs typeface="David" panose="020E0502060401010101" pitchFamily="34" charset="-79"/>
                      </a:rPr>
                      <m:t>+</m:t>
                    </m:r>
                    <m:sSub>
                      <m:sSubPr>
                        <m:ctrlPr>
                          <a:rPr lang="en-IL" sz="2700" smtClean="0">
                            <a:solidFill>
                              <a:srgbClr val="7030A0"/>
                            </a:solidFill>
                            <a:latin typeface="Calibri" panose="020F0502020204030204" pitchFamily="34" charset="0"/>
                            <a:cs typeface="David" panose="020E0502060401010101" pitchFamily="34" charset="-79"/>
                          </a:rPr>
                        </m:ctrlPr>
                      </m:sSubPr>
                      <m:e>
                        <m:r>
                          <m:rPr>
                            <m:sty m:val="p"/>
                          </m:rPr>
                          <a:rPr lang="en-US" sz="2700">
                            <a:solidFill>
                              <a:srgbClr val="7030A0"/>
                            </a:solidFill>
                            <a:latin typeface="Calibri" panose="020F0502020204030204" pitchFamily="34" charset="0"/>
                            <a:cs typeface="David" panose="020E0502060401010101" pitchFamily="34" charset="-79"/>
                          </a:rPr>
                          <m:t>λ</m:t>
                        </m:r>
                        <m:r>
                          <a:rPr lang="en-IL" sz="2700">
                            <a:solidFill>
                              <a:srgbClr val="7030A0"/>
                            </a:solidFill>
                            <a:latin typeface="Calibri" panose="020F0502020204030204" pitchFamily="34" charset="0"/>
                            <a:cs typeface="David" panose="020E0502060401010101" pitchFamily="34" charset="-79"/>
                          </a:rPr>
                          <m:t>𝐿</m:t>
                        </m:r>
                      </m:e>
                      <m:sub>
                        <m:r>
                          <a:rPr lang="en-IL" sz="2700">
                            <a:solidFill>
                              <a:srgbClr val="7030A0"/>
                            </a:solidFill>
                            <a:latin typeface="Calibri" panose="020F0502020204030204" pitchFamily="34" charset="0"/>
                            <a:cs typeface="David" panose="020E0502060401010101" pitchFamily="34" charset="-79"/>
                          </a:rPr>
                          <m:t>𝑐𝑜𝑛𝑡𝑒𝑛𝑡</m:t>
                        </m:r>
                      </m:sub>
                    </m:sSub>
                    <m:d>
                      <m:dPr>
                        <m:sepChr m:val=","/>
                        <m:ctrlPr>
                          <a:rPr lang="en-IL" sz="2700">
                            <a:solidFill>
                              <a:srgbClr val="7030A0"/>
                            </a:solidFill>
                            <a:latin typeface="Calibri" panose="020F0502020204030204" pitchFamily="34" charset="0"/>
                            <a:cs typeface="David" panose="020E0502060401010101" pitchFamily="34" charset="-79"/>
                          </a:rPr>
                        </m:ctrlPr>
                      </m:dPr>
                      <m:e>
                        <m:sSup>
                          <m:sSupPr>
                            <m:ctrlPr>
                              <a:rPr lang="en-IL" sz="2700">
                                <a:solidFill>
                                  <a:srgbClr val="7030A0"/>
                                </a:solidFill>
                                <a:latin typeface="Calibri" panose="020F0502020204030204" pitchFamily="34" charset="0"/>
                                <a:cs typeface="David" panose="020E0502060401010101" pitchFamily="34" charset="-79"/>
                              </a:rPr>
                            </m:ctrlPr>
                          </m:sSupPr>
                          <m:e>
                            <m:r>
                              <a:rPr lang="en-IL" sz="2700">
                                <a:solidFill>
                                  <a:srgbClr val="7030A0"/>
                                </a:solidFill>
                                <a:latin typeface="Calibri" panose="020F0502020204030204" pitchFamily="34" charset="0"/>
                                <a:cs typeface="David" panose="020E0502060401010101" pitchFamily="34" charset="-79"/>
                              </a:rPr>
                              <m:t>𝐼</m:t>
                            </m:r>
                          </m:e>
                          <m:sup>
                            <m:r>
                              <a:rPr lang="en-IL" sz="2700">
                                <a:solidFill>
                                  <a:srgbClr val="7030A0"/>
                                </a:solidFill>
                                <a:latin typeface="Calibri" panose="020F0502020204030204" pitchFamily="34" charset="0"/>
                                <a:cs typeface="David" panose="020E0502060401010101" pitchFamily="34" charset="-79"/>
                              </a:rPr>
                              <m:t>𝐻𝑅</m:t>
                            </m:r>
                          </m:sup>
                        </m:sSup>
                      </m:e>
                      <m:e>
                        <m:sSup>
                          <m:sSupPr>
                            <m:ctrlPr>
                              <a:rPr lang="en-IL" sz="2700">
                                <a:solidFill>
                                  <a:srgbClr val="7030A0"/>
                                </a:solidFill>
                                <a:latin typeface="Calibri" panose="020F0502020204030204" pitchFamily="34" charset="0"/>
                                <a:cs typeface="David" panose="020E0502060401010101" pitchFamily="34" charset="-79"/>
                              </a:rPr>
                            </m:ctrlPr>
                          </m:sSupPr>
                          <m:e>
                            <m:r>
                              <a:rPr lang="en-IL" sz="2700">
                                <a:solidFill>
                                  <a:srgbClr val="7030A0"/>
                                </a:solidFill>
                                <a:latin typeface="Calibri" panose="020F0502020204030204" pitchFamily="34" charset="0"/>
                                <a:cs typeface="David" panose="020E0502060401010101" pitchFamily="34" charset="-79"/>
                              </a:rPr>
                              <m:t>𝐼</m:t>
                            </m:r>
                          </m:e>
                          <m:sup>
                            <m:r>
                              <a:rPr lang="en-IL" sz="2700">
                                <a:solidFill>
                                  <a:srgbClr val="7030A0"/>
                                </a:solidFill>
                                <a:latin typeface="Calibri" panose="020F0502020204030204" pitchFamily="34" charset="0"/>
                                <a:cs typeface="David" panose="020E0502060401010101" pitchFamily="34" charset="-79"/>
                              </a:rPr>
                              <m:t>𝐿𝑅</m:t>
                            </m:r>
                          </m:sup>
                        </m:sSup>
                      </m:e>
                      <m:e>
                        <m:r>
                          <a:rPr lang="en-IL" sz="2700">
                            <a:solidFill>
                              <a:srgbClr val="7030A0"/>
                            </a:solidFill>
                            <a:latin typeface="Calibri" panose="020F0502020204030204" pitchFamily="34" charset="0"/>
                            <a:cs typeface="David" panose="020E0502060401010101" pitchFamily="34" charset="-79"/>
                          </a:rPr>
                          <m:t>𝐺</m:t>
                        </m:r>
                      </m:e>
                    </m:d>
                  </m:oMath>
                </a14:m>
                <a:r>
                  <a:rPr lang="he-IL" sz="2700" dirty="0">
                    <a:solidFill>
                      <a:schemeClr val="tx1"/>
                    </a:solidFill>
                    <a:latin typeface="Calibri" panose="020F0502020204030204" pitchFamily="34" charset="0"/>
                    <a:cs typeface="David" panose="020E0502060401010101" pitchFamily="34" charset="-79"/>
                  </a:rPr>
                  <a:t> </a:t>
                </a:r>
                <a14:m>
                  <m:oMath xmlns:m="http://schemas.openxmlformats.org/officeDocument/2006/math">
                    <m:limLow>
                      <m:limLowPr>
                        <m:ctrlPr>
                          <a:rPr lang="en-IL" sz="2700">
                            <a:solidFill>
                              <a:schemeClr val="tx1"/>
                            </a:solidFill>
                            <a:latin typeface="Calibri" panose="020F0502020204030204" pitchFamily="34" charset="0"/>
                            <a:cs typeface="David" panose="020E0502060401010101" pitchFamily="34" charset="-79"/>
                          </a:rPr>
                        </m:ctrlPr>
                      </m:limLowPr>
                      <m:e>
                        <m:r>
                          <m:rPr>
                            <m:sty m:val="p"/>
                          </m:rPr>
                          <a:rPr lang="en-US" sz="2700">
                            <a:solidFill>
                              <a:schemeClr val="tx1"/>
                            </a:solidFill>
                            <a:latin typeface="Calibri" panose="020F0502020204030204" pitchFamily="34" charset="0"/>
                            <a:cs typeface="David" panose="020E0502060401010101" pitchFamily="34" charset="-79"/>
                          </a:rPr>
                          <m:t>argmin</m:t>
                        </m:r>
                      </m:e>
                      <m:lim>
                        <m:r>
                          <a:rPr lang="en-US" sz="2700">
                            <a:solidFill>
                              <a:schemeClr val="tx1"/>
                            </a:solidFill>
                            <a:latin typeface="Calibri" panose="020F0502020204030204" pitchFamily="34" charset="0"/>
                            <a:cs typeface="David" panose="020E0502060401010101" pitchFamily="34" charset="-79"/>
                          </a:rPr>
                          <m:t>𝐺</m:t>
                        </m:r>
                      </m:lim>
                    </m:limLow>
                    <m:limLow>
                      <m:limLowPr>
                        <m:ctrlPr>
                          <a:rPr lang="en-IL" sz="2700">
                            <a:solidFill>
                              <a:schemeClr val="tx1"/>
                            </a:solidFill>
                            <a:latin typeface="Calibri" panose="020F0502020204030204" pitchFamily="34" charset="0"/>
                            <a:cs typeface="David" panose="020E0502060401010101" pitchFamily="34" charset="-79"/>
                          </a:rPr>
                        </m:ctrlPr>
                      </m:limLowPr>
                      <m:e>
                        <m:r>
                          <a:rPr lang="en-US" sz="2700">
                            <a:solidFill>
                              <a:schemeClr val="tx1"/>
                            </a:solidFill>
                            <a:latin typeface="Calibri" panose="020F0502020204030204" pitchFamily="34" charset="0"/>
                            <a:cs typeface="David" panose="020E0502060401010101" pitchFamily="34" charset="-79"/>
                          </a:rPr>
                          <m:t> </m:t>
                        </m:r>
                        <m:r>
                          <m:rPr>
                            <m:sty m:val="p"/>
                          </m:rPr>
                          <a:rPr lang="en-US" sz="2700">
                            <a:solidFill>
                              <a:schemeClr val="tx1"/>
                            </a:solidFill>
                            <a:latin typeface="Calibri" panose="020F0502020204030204" pitchFamily="34" charset="0"/>
                            <a:cs typeface="David" panose="020E0502060401010101" pitchFamily="34" charset="-79"/>
                          </a:rPr>
                          <m:t>argmax</m:t>
                        </m:r>
                      </m:e>
                      <m:lim>
                        <m:r>
                          <a:rPr lang="en-US" sz="2700">
                            <a:solidFill>
                              <a:schemeClr val="tx1"/>
                            </a:solidFill>
                            <a:latin typeface="Calibri" panose="020F0502020204030204" pitchFamily="34" charset="0"/>
                            <a:cs typeface="David" panose="020E0502060401010101" pitchFamily="34" charset="-79"/>
                          </a:rPr>
                          <m:t>𝑓</m:t>
                        </m:r>
                      </m:lim>
                    </m:limLow>
                    <m:r>
                      <a:rPr lang="en-US" sz="2700">
                        <a:solidFill>
                          <a:schemeClr val="tx1"/>
                        </a:solidFill>
                        <a:latin typeface="Calibri" panose="020F0502020204030204" pitchFamily="34" charset="0"/>
                        <a:cs typeface="David" panose="020E0502060401010101" pitchFamily="34" charset="-79"/>
                      </a:rPr>
                      <m:t>𝑊</m:t>
                    </m:r>
                    <m:d>
                      <m:dPr>
                        <m:ctrlPr>
                          <a:rPr lang="en-IL" sz="2700">
                            <a:solidFill>
                              <a:schemeClr val="tx1"/>
                            </a:solidFill>
                            <a:latin typeface="Calibri" panose="020F0502020204030204" pitchFamily="34" charset="0"/>
                            <a:cs typeface="David" panose="020E0502060401010101" pitchFamily="34" charset="-79"/>
                          </a:rPr>
                        </m:ctrlPr>
                      </m:dPr>
                      <m:e>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𝑟</m:t>
                            </m:r>
                          </m:sub>
                        </m:sSub>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𝑃</m:t>
                            </m:r>
                          </m:e>
                          <m:sub>
                            <m:r>
                              <a:rPr lang="en-US" sz="2700">
                                <a:solidFill>
                                  <a:schemeClr val="tx1"/>
                                </a:solidFill>
                                <a:latin typeface="Calibri" panose="020F0502020204030204" pitchFamily="34" charset="0"/>
                                <a:cs typeface="David" panose="020E0502060401010101" pitchFamily="34" charset="-79"/>
                              </a:rPr>
                              <m:t>𝑔</m:t>
                            </m:r>
                          </m:sub>
                        </m:sSub>
                      </m:e>
                    </m:d>
                    <m:r>
                      <a:rPr lang="en-US" sz="2700">
                        <a:solidFill>
                          <a:schemeClr val="tx1"/>
                        </a:solidFill>
                        <a:latin typeface="Calibri" panose="020F0502020204030204" pitchFamily="34" charset="0"/>
                        <a:cs typeface="David" panose="020E0502060401010101" pitchFamily="34" charset="-79"/>
                      </a:rPr>
                      <m:t>=</m:t>
                    </m:r>
                    <m:sSub>
                      <m:sSubPr>
                        <m:ctrlPr>
                          <a:rPr lang="en-IL" sz="2700">
                            <a:solidFill>
                              <a:schemeClr val="tx1"/>
                            </a:solidFill>
                            <a:latin typeface="Calibri" panose="020F0502020204030204" pitchFamily="34" charset="0"/>
                            <a:cs typeface="David" panose="020E0502060401010101" pitchFamily="34" charset="-79"/>
                          </a:rPr>
                        </m:ctrlPr>
                      </m:sSubPr>
                      <m:e>
                        <m:r>
                          <a:rPr lang="en-US" sz="2700">
                            <a:solidFill>
                              <a:schemeClr val="tx1"/>
                            </a:solidFill>
                            <a:latin typeface="Calibri" panose="020F0502020204030204" pitchFamily="34" charset="0"/>
                            <a:cs typeface="David" panose="020E0502060401010101" pitchFamily="34" charset="-79"/>
                          </a:rPr>
                          <m:t>𝐸</m:t>
                        </m:r>
                      </m:e>
                      <m:sub>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IL" sz="2700">
                                <a:solidFill>
                                  <a:schemeClr val="tx1"/>
                                </a:solidFill>
                                <a:latin typeface="Calibri" panose="020F0502020204030204" pitchFamily="34" charset="0"/>
                                <a:cs typeface="David" panose="020E0502060401010101" pitchFamily="34" charset="-79"/>
                              </a:rPr>
                              <m:t>𝐻𝑅</m:t>
                            </m:r>
                          </m:sup>
                        </m:sSup>
                      </m:sub>
                    </m:sSub>
                    <m:d>
                      <m:dPr>
                        <m:ctrlPr>
                          <a:rPr lang="en-IL"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f</m:t>
                        </m:r>
                        <m:d>
                          <m:dPr>
                            <m:ctrlPr>
                              <a:rPr lang="en-IL" sz="2700">
                                <a:solidFill>
                                  <a:schemeClr val="tx1"/>
                                </a:solidFill>
                                <a:latin typeface="Calibri" panose="020F0502020204030204" pitchFamily="34" charset="0"/>
                                <a:cs typeface="David" panose="020E0502060401010101" pitchFamily="34" charset="-79"/>
                              </a:rPr>
                            </m:ctrlPr>
                          </m:dPr>
                          <m:e>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IL" sz="2700">
                                    <a:solidFill>
                                      <a:schemeClr val="tx1"/>
                                    </a:solidFill>
                                    <a:latin typeface="Calibri" panose="020F0502020204030204" pitchFamily="34" charset="0"/>
                                    <a:cs typeface="David" panose="020E0502060401010101" pitchFamily="34" charset="-79"/>
                                  </a:rPr>
                                  <m:t>𝐻𝑅</m:t>
                                </m:r>
                              </m:sup>
                            </m:sSup>
                          </m:e>
                        </m:d>
                      </m:e>
                    </m:d>
                    <m:r>
                      <a:rPr lang="en-US" sz="2700">
                        <a:solidFill>
                          <a:schemeClr val="tx1"/>
                        </a:solidFill>
                        <a:latin typeface="Calibri" panose="020F0502020204030204" pitchFamily="34" charset="0"/>
                        <a:cs typeface="David" panose="020E0502060401010101" pitchFamily="34" charset="-79"/>
                      </a:rPr>
                      <m:t>− </m:t>
                    </m:r>
                    <m:sSub>
                      <m:sSubPr>
                        <m:ctrlPr>
                          <a:rPr lang="en-IL" sz="2700">
                            <a:solidFill>
                              <a:schemeClr val="tx1"/>
                            </a:solidFill>
                            <a:latin typeface="Calibri" panose="020F0502020204030204" pitchFamily="34" charset="0"/>
                            <a:cs typeface="David" panose="020E0502060401010101" pitchFamily="34" charset="-79"/>
                          </a:rPr>
                        </m:ctrlPr>
                      </m:sSubPr>
                      <m:e>
                        <m:r>
                          <m:rPr>
                            <m:sty m:val="p"/>
                          </m:rPr>
                          <a:rPr lang="en-US" sz="2700">
                            <a:solidFill>
                              <a:schemeClr val="tx1"/>
                            </a:solidFill>
                            <a:latin typeface="Calibri" panose="020F0502020204030204" pitchFamily="34" charset="0"/>
                            <a:cs typeface="David" panose="020E0502060401010101" pitchFamily="34" charset="-79"/>
                          </a:rPr>
                          <m:t>E</m:t>
                        </m:r>
                      </m:e>
                      <m:sub>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US" sz="2700">
                                <a:solidFill>
                                  <a:schemeClr val="tx1"/>
                                </a:solidFill>
                                <a:latin typeface="Calibri" panose="020F0502020204030204" pitchFamily="34" charset="0"/>
                                <a:cs typeface="David" panose="020E0502060401010101" pitchFamily="34" charset="-79"/>
                              </a:rPr>
                              <m:t>𝐿</m:t>
                            </m:r>
                            <m:r>
                              <a:rPr lang="en-IL" sz="2700">
                                <a:solidFill>
                                  <a:schemeClr val="tx1"/>
                                </a:solidFill>
                                <a:latin typeface="Calibri" panose="020F0502020204030204" pitchFamily="34" charset="0"/>
                                <a:cs typeface="David" panose="020E0502060401010101" pitchFamily="34" charset="-79"/>
                              </a:rPr>
                              <m:t>𝑅</m:t>
                            </m:r>
                          </m:sup>
                        </m:sSup>
                      </m:sub>
                    </m:sSub>
                    <m:d>
                      <m:dPr>
                        <m:ctrlPr>
                          <a:rPr lang="en-IL"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f</m:t>
                        </m:r>
                        <m:d>
                          <m:dPr>
                            <m:ctrlPr>
                              <a:rPr lang="en-IL" sz="2700">
                                <a:solidFill>
                                  <a:schemeClr val="tx1"/>
                                </a:solidFill>
                                <a:latin typeface="Calibri" panose="020F0502020204030204" pitchFamily="34" charset="0"/>
                                <a:cs typeface="David" panose="020E0502060401010101" pitchFamily="34" charset="-79"/>
                              </a:rPr>
                            </m:ctrlPr>
                          </m:dPr>
                          <m:e>
                            <m:r>
                              <m:rPr>
                                <m:sty m:val="p"/>
                              </m:rPr>
                              <a:rPr lang="en-US" sz="2700">
                                <a:solidFill>
                                  <a:schemeClr val="tx1"/>
                                </a:solidFill>
                                <a:latin typeface="Calibri" panose="020F0502020204030204" pitchFamily="34" charset="0"/>
                                <a:cs typeface="David" panose="020E0502060401010101" pitchFamily="34" charset="-79"/>
                              </a:rPr>
                              <m:t>G</m:t>
                            </m:r>
                            <m:d>
                              <m:dPr>
                                <m:ctrlPr>
                                  <a:rPr lang="en-IL" sz="2700">
                                    <a:solidFill>
                                      <a:schemeClr val="tx1"/>
                                    </a:solidFill>
                                    <a:latin typeface="Calibri" panose="020F0502020204030204" pitchFamily="34" charset="0"/>
                                    <a:cs typeface="David" panose="020E0502060401010101" pitchFamily="34" charset="-79"/>
                                  </a:rPr>
                                </m:ctrlPr>
                              </m:dPr>
                              <m:e>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US" sz="2700">
                                        <a:solidFill>
                                          <a:schemeClr val="tx1"/>
                                        </a:solidFill>
                                        <a:latin typeface="Calibri" panose="020F0502020204030204" pitchFamily="34" charset="0"/>
                                        <a:cs typeface="David" panose="020E0502060401010101" pitchFamily="34" charset="-79"/>
                                      </a:rPr>
                                      <m:t>𝐿</m:t>
                                    </m:r>
                                    <m:r>
                                      <a:rPr lang="en-IL" sz="2700">
                                        <a:solidFill>
                                          <a:schemeClr val="tx1"/>
                                        </a:solidFill>
                                        <a:latin typeface="Calibri" panose="020F0502020204030204" pitchFamily="34" charset="0"/>
                                        <a:cs typeface="David" panose="020E0502060401010101" pitchFamily="34" charset="-79"/>
                                      </a:rPr>
                                      <m:t>𝑅</m:t>
                                    </m:r>
                                  </m:sup>
                                </m:sSup>
                              </m:e>
                            </m:d>
                          </m:e>
                        </m:d>
                      </m:e>
                    </m:d>
                  </m:oMath>
                </a14:m>
                <a:endParaRPr lang="he-IL" sz="2700" dirty="0">
                  <a:solidFill>
                    <a:schemeClr val="tx1"/>
                  </a:solidFill>
                  <a:latin typeface="Calibri" panose="020F0502020204030204" pitchFamily="34" charset="0"/>
                  <a:cs typeface="David" panose="020E0502060401010101" pitchFamily="34" charset="-79"/>
                </a:endParaRPr>
              </a:p>
              <a:p>
                <a:pPr lvl="1" algn="r" rtl="1"/>
                <a:r>
                  <a:rPr lang="he-IL" sz="2700" dirty="0">
                    <a:solidFill>
                      <a:schemeClr val="tx1"/>
                    </a:solidFill>
                    <a:latin typeface="Calibri" panose="020F0502020204030204" pitchFamily="34" charset="0"/>
                    <a:cs typeface="David" panose="020E0502060401010101" pitchFamily="34" charset="-79"/>
                  </a:rPr>
                  <a:t>מטרת הדסקרימנטור (קריטיק) ללמוד פונקציה חסומה על ידי תנאי ליפשיץ</a:t>
                </a:r>
                <a:br>
                  <a:rPr lang="en-US" sz="2700" dirty="0">
                    <a:solidFill>
                      <a:schemeClr val="tx1"/>
                    </a:solidFill>
                    <a:latin typeface="Calibri" panose="020F0502020204030204" pitchFamily="34" charset="0"/>
                    <a:cs typeface="David" panose="020E0502060401010101" pitchFamily="34" charset="-79"/>
                  </a:rPr>
                </a:br>
                <a:r>
                  <a:rPr lang="he-IL" sz="2700" dirty="0">
                    <a:solidFill>
                      <a:schemeClr val="tx1"/>
                    </a:solidFill>
                    <a:latin typeface="Calibri" panose="020F0502020204030204" pitchFamily="34" charset="0"/>
                    <a:cs typeface="David" panose="020E0502060401010101" pitchFamily="34" charset="-79"/>
                  </a:rPr>
                  <a:t> המפרידה בצורה מקסימילת בין התפלגויות</a:t>
                </a:r>
              </a:p>
              <a:p>
                <a:pPr lvl="1" algn="r" rtl="1"/>
                <a:r>
                  <a:rPr lang="he-IL" sz="2700" dirty="0">
                    <a:solidFill>
                      <a:schemeClr val="tx1"/>
                    </a:solidFill>
                    <a:latin typeface="Calibri" panose="020F0502020204030204" pitchFamily="34" charset="0"/>
                    <a:cs typeface="David" panose="020E0502060401010101" pitchFamily="34" charset="-79"/>
                  </a:rPr>
                  <a:t>מטרת הגנרטור תהיה לייצר דוגמאות המקרבות את ההתפלגויות</a:t>
                </a: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en-US" sz="1800" dirty="0">
                  <a:solidFill>
                    <a:schemeClr val="tx1"/>
                  </a:solidFill>
                  <a:effectLst/>
                  <a:ea typeface="Calibri" panose="020F0502020204030204" pitchFamily="34" charset="0"/>
                  <a:cs typeface="Arial" panose="020B0604020202020204" pitchFamily="34" charset="0"/>
                </a:endParaRPr>
              </a:p>
              <a:p>
                <a:pPr algn="r" rtl="1"/>
                <a:endParaRPr lang="en-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55453" y="1711395"/>
                <a:ext cx="11901051" cy="4781480"/>
              </a:xfrm>
              <a:prstGeom prst="rect">
                <a:avLst/>
              </a:prstGeom>
              <a:blipFill>
                <a:blip r:embed="rId3"/>
                <a:stretch>
                  <a:fillRect t="-14158" r="-256"/>
                </a:stretch>
              </a:blipFill>
            </p:spPr>
            <p:txBody>
              <a:bodyPr/>
              <a:lstStyle/>
              <a:p>
                <a:r>
                  <a:rPr lang="en-IL">
                    <a:noFill/>
                  </a:rPr>
                  <a:t> </a:t>
                </a:r>
              </a:p>
            </p:txBody>
          </p:sp>
        </mc:Fallback>
      </mc:AlternateContent>
      <p:pic>
        <p:nvPicPr>
          <p:cNvPr id="13" name="Picture 12" descr="Chart, line chart&#10;&#10;Description automatically generated">
            <a:extLst>
              <a:ext uri="{FF2B5EF4-FFF2-40B4-BE49-F238E27FC236}">
                <a16:creationId xmlns:a16="http://schemas.microsoft.com/office/drawing/2014/main" id="{E81F0783-B8F7-E419-F78C-81A3A4D33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041" r="10059"/>
          <a:stretch/>
        </p:blipFill>
        <p:spPr bwMode="auto">
          <a:xfrm>
            <a:off x="148281" y="1536442"/>
            <a:ext cx="3164112" cy="2565693"/>
          </a:xfrm>
          <a:prstGeom prst="rect">
            <a:avLst/>
          </a:prstGeom>
          <a:noFill/>
          <a:ln>
            <a:noFill/>
          </a:ln>
        </p:spPr>
      </p:pic>
    </p:spTree>
    <p:extLst>
      <p:ext uri="{BB962C8B-B14F-4D97-AF65-F5344CB8AC3E}">
        <p14:creationId xmlns:p14="http://schemas.microsoft.com/office/powerpoint/2010/main" val="3221525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03DE-9B56-156F-168E-B9E799001140}"/>
              </a:ext>
            </a:extLst>
          </p:cNvPr>
          <p:cNvSpPr>
            <a:spLocks noGrp="1"/>
          </p:cNvSpPr>
          <p:nvPr>
            <p:ph type="title"/>
          </p:nvPr>
        </p:nvSpPr>
        <p:spPr>
          <a:xfrm>
            <a:off x="9743475" y="1929632"/>
            <a:ext cx="1942865" cy="800100"/>
          </a:xfrm>
        </p:spPr>
        <p:txBody>
          <a:bodyPr>
            <a:normAutofit fontScale="90000"/>
          </a:bodyPr>
          <a:lstStyle/>
          <a:p>
            <a:r>
              <a:rPr lang="he-IL" dirty="0"/>
              <a:t>שיפור</a:t>
            </a:r>
            <a:br>
              <a:rPr lang="he-IL" dirty="0"/>
            </a:br>
            <a:r>
              <a:rPr lang="he-IL" dirty="0"/>
              <a:t>יציבות</a:t>
            </a:r>
            <a:br>
              <a:rPr lang="he-IL" dirty="0"/>
            </a:br>
            <a:r>
              <a:rPr lang="he-IL" dirty="0"/>
              <a:t>האימון </a:t>
            </a:r>
            <a:br>
              <a:rPr lang="he-IL" dirty="0"/>
            </a:br>
            <a:r>
              <a:rPr lang="he-IL" dirty="0"/>
              <a:t>ברשת </a:t>
            </a:r>
            <a:br>
              <a:rPr lang="he-IL" dirty="0"/>
            </a:br>
            <a:r>
              <a:rPr lang="en-US" dirty="0" err="1"/>
              <a:t>SrWgan</a:t>
            </a:r>
            <a:endParaRPr lang="en-IL" dirty="0"/>
          </a:p>
        </p:txBody>
      </p:sp>
      <p:pic>
        <p:nvPicPr>
          <p:cNvPr id="13" name="Picture 12">
            <a:extLst>
              <a:ext uri="{FF2B5EF4-FFF2-40B4-BE49-F238E27FC236}">
                <a16:creationId xmlns:a16="http://schemas.microsoft.com/office/drawing/2014/main" id="{8A1CB16E-B415-A74E-CE27-2422091D7A3C}"/>
              </a:ext>
            </a:extLst>
          </p:cNvPr>
          <p:cNvPicPr>
            <a:picLocks noChangeAspect="1"/>
          </p:cNvPicPr>
          <p:nvPr/>
        </p:nvPicPr>
        <p:blipFill>
          <a:blip r:embed="rId2"/>
          <a:stretch>
            <a:fillRect/>
          </a:stretch>
        </p:blipFill>
        <p:spPr>
          <a:xfrm>
            <a:off x="0" y="0"/>
            <a:ext cx="7169985" cy="6858000"/>
          </a:xfrm>
          <a:prstGeom prst="rect">
            <a:avLst/>
          </a:prstGeom>
        </p:spPr>
      </p:pic>
      <p:pic>
        <p:nvPicPr>
          <p:cNvPr id="16" name="Content Placeholder 15">
            <a:extLst>
              <a:ext uri="{FF2B5EF4-FFF2-40B4-BE49-F238E27FC236}">
                <a16:creationId xmlns:a16="http://schemas.microsoft.com/office/drawing/2014/main" id="{423C7C30-FCE5-E87E-59AC-955066E6CADC}"/>
              </a:ext>
            </a:extLst>
          </p:cNvPr>
          <p:cNvPicPr>
            <a:picLocks noGrp="1" noChangeAspect="1"/>
          </p:cNvPicPr>
          <p:nvPr>
            <p:ph idx="1"/>
          </p:nvPr>
        </p:nvPicPr>
        <p:blipFill>
          <a:blip r:embed="rId3"/>
          <a:stretch>
            <a:fillRect/>
          </a:stretch>
        </p:blipFill>
        <p:spPr>
          <a:xfrm>
            <a:off x="7350125" y="4566148"/>
            <a:ext cx="2247031" cy="1953419"/>
          </a:xfrm>
          <a:prstGeom prst="rect">
            <a:avLst/>
          </a:prstGeom>
        </p:spPr>
      </p:pic>
      <p:pic>
        <p:nvPicPr>
          <p:cNvPr id="17" name="Picture 16">
            <a:extLst>
              <a:ext uri="{FF2B5EF4-FFF2-40B4-BE49-F238E27FC236}">
                <a16:creationId xmlns:a16="http://schemas.microsoft.com/office/drawing/2014/main" id="{7DF171ED-B9D0-EFDB-E631-0CB2EB34E442}"/>
              </a:ext>
            </a:extLst>
          </p:cNvPr>
          <p:cNvPicPr>
            <a:picLocks noChangeAspect="1"/>
          </p:cNvPicPr>
          <p:nvPr/>
        </p:nvPicPr>
        <p:blipFill>
          <a:blip r:embed="rId4"/>
          <a:stretch>
            <a:fillRect/>
          </a:stretch>
        </p:blipFill>
        <p:spPr>
          <a:xfrm>
            <a:off x="7350125" y="2672180"/>
            <a:ext cx="2213210" cy="1893968"/>
          </a:xfrm>
          <a:prstGeom prst="rect">
            <a:avLst/>
          </a:prstGeom>
        </p:spPr>
      </p:pic>
      <p:pic>
        <p:nvPicPr>
          <p:cNvPr id="18" name="Picture 17">
            <a:extLst>
              <a:ext uri="{FF2B5EF4-FFF2-40B4-BE49-F238E27FC236}">
                <a16:creationId xmlns:a16="http://schemas.microsoft.com/office/drawing/2014/main" id="{1518FE9D-B963-9ABD-F432-2EAA8BCD4EA1}"/>
              </a:ext>
            </a:extLst>
          </p:cNvPr>
          <p:cNvPicPr>
            <a:picLocks noChangeAspect="1"/>
          </p:cNvPicPr>
          <p:nvPr/>
        </p:nvPicPr>
        <p:blipFill>
          <a:blip r:embed="rId5"/>
          <a:stretch>
            <a:fillRect/>
          </a:stretch>
        </p:blipFill>
        <p:spPr>
          <a:xfrm>
            <a:off x="7350125" y="915147"/>
            <a:ext cx="2099745" cy="1814585"/>
          </a:xfrm>
          <a:prstGeom prst="rect">
            <a:avLst/>
          </a:prstGeom>
        </p:spPr>
      </p:pic>
      <p:pic>
        <p:nvPicPr>
          <p:cNvPr id="19" name="Picture 18">
            <a:extLst>
              <a:ext uri="{FF2B5EF4-FFF2-40B4-BE49-F238E27FC236}">
                <a16:creationId xmlns:a16="http://schemas.microsoft.com/office/drawing/2014/main" id="{F9F6F46E-47B3-E33E-335C-219D058592FF}"/>
              </a:ext>
            </a:extLst>
          </p:cNvPr>
          <p:cNvPicPr>
            <a:picLocks noChangeAspect="1"/>
          </p:cNvPicPr>
          <p:nvPr/>
        </p:nvPicPr>
        <p:blipFill>
          <a:blip r:embed="rId6"/>
          <a:stretch>
            <a:fillRect/>
          </a:stretch>
        </p:blipFill>
        <p:spPr>
          <a:xfrm>
            <a:off x="7350124" y="180706"/>
            <a:ext cx="2099745" cy="657733"/>
          </a:xfrm>
          <a:prstGeom prst="rect">
            <a:avLst/>
          </a:prstGeom>
        </p:spPr>
      </p:pic>
    </p:spTree>
    <p:extLst>
      <p:ext uri="{BB962C8B-B14F-4D97-AF65-F5344CB8AC3E}">
        <p14:creationId xmlns:p14="http://schemas.microsoft.com/office/powerpoint/2010/main" val="257867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normAutofit/>
          </a:bodyPr>
          <a:lstStyle/>
          <a:p>
            <a:pPr algn="r" rtl="1"/>
            <a:r>
              <a:rPr lang="he-IL" sz="4000" dirty="0"/>
              <a:t>שיפורים בארכיטקטורה </a:t>
            </a:r>
            <a:r>
              <a:rPr lang="en-US" sz="4000" dirty="0"/>
              <a:t>Wasserstein loss -</a:t>
            </a:r>
            <a:br>
              <a:rPr lang="en-US" sz="4000" dirty="0"/>
            </a:br>
            <a:r>
              <a:rPr lang="en-US" sz="4000" dirty="0"/>
              <a:t>Gradient Penalty </a:t>
            </a:r>
            <a:endParaRPr lang="en-IL" sz="4000"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111212" y="1805944"/>
                <a:ext cx="11147288" cy="4384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2700" dirty="0">
                    <a:solidFill>
                      <a:schemeClr val="tx1"/>
                    </a:solidFill>
                    <a:latin typeface="Calibri" panose="020F0502020204030204" pitchFamily="34" charset="0"/>
                    <a:cs typeface="David" panose="020E0502060401010101" pitchFamily="34" charset="-79"/>
                  </a:rPr>
                  <a:t>תחימה קטנה מידי מקשה על אימון מהיר</a:t>
                </a:r>
                <a:endParaRPr lang="en-US" sz="2700" dirty="0">
                  <a:solidFill>
                    <a:schemeClr val="tx1"/>
                  </a:solidFill>
                  <a:latin typeface="Calibri" panose="020F0502020204030204" pitchFamily="34" charset="0"/>
                  <a:cs typeface="David" panose="020E0502060401010101" pitchFamily="34" charset="-79"/>
                </a:endParaRPr>
              </a:p>
              <a:p>
                <a:pPr algn="r" rtl="1"/>
                <a:r>
                  <a:rPr lang="he-IL" sz="2700" dirty="0">
                    <a:solidFill>
                      <a:schemeClr val="tx1"/>
                    </a:solidFill>
                    <a:latin typeface="Calibri" panose="020F0502020204030204" pitchFamily="34" charset="0"/>
                    <a:cs typeface="David" panose="020E0502060401010101" pitchFamily="34" charset="-79"/>
                  </a:rPr>
                  <a:t>תחימה גדולה מידי מקשה על שמירה של תנאי ליפשיץ הנדרש באימון</a:t>
                </a:r>
              </a:p>
              <a:p>
                <a:pPr algn="r" rtl="1"/>
                <a:r>
                  <a:rPr lang="en-US" sz="2700" dirty="0">
                    <a:solidFill>
                      <a:schemeClr val="tx1"/>
                    </a:solidFill>
                    <a:latin typeface="Calibri" panose="020F0502020204030204" pitchFamily="34" charset="0"/>
                    <a:cs typeface="David" panose="020E0502060401010101" pitchFamily="34" charset="-79"/>
                  </a:rPr>
                  <a:t>WGAN-GP </a:t>
                </a:r>
                <a:r>
                  <a:rPr lang="he-IL" sz="2700" dirty="0">
                    <a:solidFill>
                      <a:schemeClr val="tx1"/>
                    </a:solidFill>
                    <a:latin typeface="Calibri" panose="020F0502020204030204" pitchFamily="34" charset="0"/>
                    <a:cs typeface="David" panose="020E0502060401010101" pitchFamily="34" charset="-79"/>
                  </a:rPr>
                  <a:t> לא משתמש בתחימת משקולות אלה בתנאי רגולציה </a:t>
                </a:r>
                <a:br>
                  <a:rPr lang="en-US" sz="2700" dirty="0">
                    <a:solidFill>
                      <a:schemeClr val="tx1"/>
                    </a:solidFill>
                    <a:latin typeface="Calibri" panose="020F0502020204030204" pitchFamily="34" charset="0"/>
                    <a:cs typeface="David" panose="020E0502060401010101" pitchFamily="34" charset="-79"/>
                  </a:rPr>
                </a:br>
                <a:r>
                  <a:rPr lang="he-IL" sz="2700" dirty="0">
                    <a:solidFill>
                      <a:schemeClr val="tx1"/>
                    </a:solidFill>
                    <a:latin typeface="Calibri" panose="020F0502020204030204" pitchFamily="34" charset="0"/>
                    <a:cs typeface="David" panose="020E0502060401010101" pitchFamily="34" charset="-79"/>
                  </a:rPr>
                  <a:t>תנאי הרגולציה מעודד את נורמת הקריטיק להתקרב לערך 1</a:t>
                </a:r>
                <a:endParaRPr lang="en-US" sz="2700" dirty="0">
                  <a:solidFill>
                    <a:schemeClr val="tx1"/>
                  </a:solidFill>
                  <a:latin typeface="Calibri" panose="020F0502020204030204" pitchFamily="34" charset="0"/>
                  <a:cs typeface="David" panose="020E0502060401010101" pitchFamily="34" charset="-79"/>
                </a:endParaRPr>
              </a:p>
              <a:p>
                <a:pPr algn="r" rtl="1"/>
                <a14:m>
                  <m:oMath xmlns:m="http://schemas.openxmlformats.org/officeDocument/2006/math">
                    <m:limLow>
                      <m:limLowPr>
                        <m:ctrlPr>
                          <a:rPr lang="en-IL" sz="2700">
                            <a:solidFill>
                              <a:schemeClr val="tx1"/>
                            </a:solidFill>
                          </a:rPr>
                        </m:ctrlPr>
                      </m:limLowPr>
                      <m:e>
                        <m:r>
                          <m:rPr>
                            <m:sty m:val="p"/>
                          </m:rPr>
                          <a:rPr lang="en-US" sz="2700">
                            <a:solidFill>
                              <a:schemeClr val="tx1"/>
                            </a:solidFill>
                          </a:rPr>
                          <m:t>argmin</m:t>
                        </m:r>
                      </m:e>
                      <m:lim>
                        <m:r>
                          <a:rPr lang="en-US" sz="2700">
                            <a:solidFill>
                              <a:schemeClr val="tx1"/>
                            </a:solidFill>
                          </a:rPr>
                          <m:t>𝐺</m:t>
                        </m:r>
                      </m:lim>
                    </m:limLow>
                    <m:r>
                      <a:rPr lang="en-US" sz="2700">
                        <a:solidFill>
                          <a:schemeClr val="tx1"/>
                        </a:solidFill>
                      </a:rPr>
                      <m:t> </m:t>
                    </m:r>
                    <m:limLow>
                      <m:limLowPr>
                        <m:ctrlPr>
                          <a:rPr lang="en-IL" sz="2700">
                            <a:solidFill>
                              <a:schemeClr val="tx1"/>
                            </a:solidFill>
                          </a:rPr>
                        </m:ctrlPr>
                      </m:limLowPr>
                      <m:e>
                        <m:r>
                          <m:rPr>
                            <m:sty m:val="p"/>
                          </m:rPr>
                          <a:rPr lang="en-US" sz="2700">
                            <a:solidFill>
                              <a:schemeClr val="tx1"/>
                            </a:solidFill>
                          </a:rPr>
                          <m:t>argmax</m:t>
                        </m:r>
                        <m:r>
                          <a:rPr lang="en-US" sz="2700">
                            <a:solidFill>
                              <a:schemeClr val="tx1"/>
                            </a:solidFill>
                          </a:rPr>
                          <m:t> </m:t>
                        </m:r>
                      </m:e>
                      <m:lim>
                        <m:r>
                          <a:rPr lang="en-US" sz="2700">
                            <a:solidFill>
                              <a:schemeClr val="tx1"/>
                            </a:solidFill>
                          </a:rPr>
                          <m:t>𝑓</m:t>
                        </m:r>
                      </m:lim>
                    </m:limLow>
                    <m:r>
                      <a:rPr lang="en-US" sz="2700">
                        <a:solidFill>
                          <a:schemeClr val="tx1"/>
                        </a:solidFill>
                      </a:rPr>
                      <m:t>𝐿</m:t>
                    </m:r>
                    <m:r>
                      <a:rPr lang="en-US" sz="2700">
                        <a:solidFill>
                          <a:schemeClr val="tx1"/>
                        </a:solidFill>
                      </a:rPr>
                      <m:t>( </m:t>
                    </m:r>
                    <m:r>
                      <m:rPr>
                        <m:sty m:val="p"/>
                      </m:rPr>
                      <a:rPr lang="en-US" sz="2700">
                        <a:solidFill>
                          <a:schemeClr val="tx1"/>
                        </a:solidFill>
                      </a:rPr>
                      <m:t>G</m:t>
                    </m:r>
                    <m:r>
                      <a:rPr lang="en-US" sz="2700">
                        <a:solidFill>
                          <a:schemeClr val="tx1"/>
                        </a:solidFill>
                      </a:rPr>
                      <m:t>,</m:t>
                    </m:r>
                    <m:r>
                      <m:rPr>
                        <m:sty m:val="p"/>
                      </m:rPr>
                      <a:rPr lang="en-US" sz="2700">
                        <a:solidFill>
                          <a:schemeClr val="tx1"/>
                        </a:solidFill>
                      </a:rPr>
                      <m:t>f</m:t>
                    </m:r>
                    <m:r>
                      <a:rPr lang="en-US" sz="2700">
                        <a:solidFill>
                          <a:schemeClr val="tx1"/>
                        </a:solidFill>
                      </a:rPr>
                      <m:t>)= </m:t>
                    </m:r>
                    <m:limLow>
                      <m:limLowPr>
                        <m:ctrlPr>
                          <a:rPr lang="en-IL" sz="2700">
                            <a:solidFill>
                              <a:schemeClr val="tx1"/>
                            </a:solidFill>
                          </a:rPr>
                        </m:ctrlPr>
                      </m:limLowPr>
                      <m:e>
                        <m:groupChr>
                          <m:groupChrPr>
                            <m:chr m:val="⏟"/>
                            <m:ctrlPr>
                              <a:rPr lang="en-IL" sz="2700">
                                <a:solidFill>
                                  <a:schemeClr val="tx1"/>
                                </a:solidFill>
                              </a:rPr>
                            </m:ctrlPr>
                          </m:groupChrPr>
                          <m:e>
                            <m:sSub>
                              <m:sSubPr>
                                <m:ctrlPr>
                                  <a:rPr lang="en-IL" sz="2700">
                                    <a:solidFill>
                                      <a:schemeClr val="tx1"/>
                                    </a:solidFill>
                                  </a:rPr>
                                </m:ctrlPr>
                              </m:sSubPr>
                              <m:e>
                                <m:r>
                                  <a:rPr lang="en-US" sz="2700">
                                    <a:solidFill>
                                      <a:schemeClr val="tx1"/>
                                    </a:solidFill>
                                  </a:rPr>
                                  <m:t>𝐸</m:t>
                                </m:r>
                              </m:e>
                              <m:sub>
                                <m:sSup>
                                  <m:sSupPr>
                                    <m:ctrlPr>
                                      <a:rPr lang="en-IL" sz="2700">
                                        <a:solidFill>
                                          <a:schemeClr val="tx1"/>
                                        </a:solidFill>
                                      </a:rPr>
                                    </m:ctrlPr>
                                  </m:sSupPr>
                                  <m:e>
                                    <m:r>
                                      <a:rPr lang="en-IL" sz="2700">
                                        <a:solidFill>
                                          <a:schemeClr val="tx1"/>
                                        </a:solidFill>
                                      </a:rPr>
                                      <m:t>𝐼</m:t>
                                    </m:r>
                                  </m:e>
                                  <m:sup>
                                    <m:r>
                                      <a:rPr lang="en-IL" sz="2700">
                                        <a:solidFill>
                                          <a:schemeClr val="tx1"/>
                                        </a:solidFill>
                                      </a:rPr>
                                      <m:t>𝐻𝑅</m:t>
                                    </m:r>
                                  </m:sup>
                                </m:sSup>
                                <m:r>
                                  <a:rPr lang="en-US" sz="2700">
                                    <a:solidFill>
                                      <a:schemeClr val="tx1"/>
                                    </a:solidFill>
                                  </a:rPr>
                                  <m:t> </m:t>
                                </m:r>
                              </m:sub>
                            </m:sSub>
                            <m:r>
                              <a:rPr lang="en-US" sz="2700">
                                <a:solidFill>
                                  <a:schemeClr val="tx1"/>
                                </a:solidFill>
                              </a:rPr>
                              <m:t>(</m:t>
                            </m:r>
                            <m:sSub>
                              <m:sSubPr>
                                <m:ctrlPr>
                                  <a:rPr lang="en-IL" sz="2700">
                                    <a:solidFill>
                                      <a:schemeClr val="tx1"/>
                                    </a:solidFill>
                                  </a:rPr>
                                </m:ctrlPr>
                              </m:sSubPr>
                              <m:e>
                                <m:r>
                                  <a:rPr lang="en-US" sz="2700">
                                    <a:solidFill>
                                      <a:schemeClr val="tx1"/>
                                    </a:solidFill>
                                  </a:rPr>
                                  <m:t>𝑓</m:t>
                                </m:r>
                              </m:e>
                              <m:sub>
                                <m:r>
                                  <a:rPr lang="en-US" sz="2700">
                                    <a:solidFill>
                                      <a:schemeClr val="tx1"/>
                                    </a:solidFill>
                                  </a:rPr>
                                  <m:t>𝑤</m:t>
                                </m:r>
                              </m:sub>
                            </m:sSub>
                            <m:r>
                              <a:rPr lang="en-US" sz="2700">
                                <a:solidFill>
                                  <a:schemeClr val="tx1"/>
                                </a:solidFill>
                              </a:rPr>
                              <m:t>(</m:t>
                            </m:r>
                            <m:sSup>
                              <m:sSupPr>
                                <m:ctrlPr>
                                  <a:rPr lang="en-IL" sz="2700">
                                    <a:solidFill>
                                      <a:schemeClr val="tx1"/>
                                    </a:solidFill>
                                  </a:rPr>
                                </m:ctrlPr>
                              </m:sSupPr>
                              <m:e>
                                <m:r>
                                  <a:rPr lang="en-IL" sz="2700">
                                    <a:solidFill>
                                      <a:schemeClr val="tx1"/>
                                    </a:solidFill>
                                  </a:rPr>
                                  <m:t>𝐼</m:t>
                                </m:r>
                              </m:e>
                              <m:sup>
                                <m:r>
                                  <a:rPr lang="en-IL" sz="2700">
                                    <a:solidFill>
                                      <a:schemeClr val="tx1"/>
                                    </a:solidFill>
                                  </a:rPr>
                                  <m:t>𝐻𝑅</m:t>
                                </m:r>
                              </m:sup>
                            </m:sSup>
                            <m:r>
                              <a:rPr lang="en-US" sz="2700">
                                <a:solidFill>
                                  <a:schemeClr val="tx1"/>
                                </a:solidFill>
                              </a:rPr>
                              <m:t>)) −  </m:t>
                            </m:r>
                            <m:sSub>
                              <m:sSubPr>
                                <m:ctrlPr>
                                  <a:rPr lang="en-IL" sz="2700">
                                    <a:solidFill>
                                      <a:schemeClr val="tx1"/>
                                    </a:solidFill>
                                  </a:rPr>
                                </m:ctrlPr>
                              </m:sSubPr>
                              <m:e>
                                <m:r>
                                  <a:rPr lang="en-US" sz="2700">
                                    <a:solidFill>
                                      <a:schemeClr val="tx1"/>
                                    </a:solidFill>
                                  </a:rPr>
                                  <m:t>𝐸</m:t>
                                </m:r>
                              </m:e>
                              <m:sub>
                                <m:sSup>
                                  <m:sSupPr>
                                    <m:ctrlPr>
                                      <a:rPr lang="en-IL" sz="2700">
                                        <a:solidFill>
                                          <a:schemeClr val="tx1"/>
                                        </a:solidFill>
                                      </a:rPr>
                                    </m:ctrlPr>
                                  </m:sSupPr>
                                  <m:e>
                                    <m:r>
                                      <a:rPr lang="en-IL" sz="2700">
                                        <a:solidFill>
                                          <a:schemeClr val="tx1"/>
                                        </a:solidFill>
                                      </a:rPr>
                                      <m:t>𝐼</m:t>
                                    </m:r>
                                  </m:e>
                                  <m:sup>
                                    <m:r>
                                      <a:rPr lang="en-US" sz="2700">
                                        <a:solidFill>
                                          <a:schemeClr val="tx1"/>
                                        </a:solidFill>
                                      </a:rPr>
                                      <m:t>𝐿</m:t>
                                    </m:r>
                                    <m:r>
                                      <a:rPr lang="en-IL" sz="2700">
                                        <a:solidFill>
                                          <a:schemeClr val="tx1"/>
                                        </a:solidFill>
                                      </a:rPr>
                                      <m:t>𝑅</m:t>
                                    </m:r>
                                  </m:sup>
                                </m:sSup>
                              </m:sub>
                            </m:sSub>
                            <m:r>
                              <a:rPr lang="en-US" sz="2700">
                                <a:solidFill>
                                  <a:schemeClr val="tx1"/>
                                </a:solidFill>
                              </a:rPr>
                              <m:t>(</m:t>
                            </m:r>
                            <m:sSub>
                              <m:sSubPr>
                                <m:ctrlPr>
                                  <a:rPr lang="en-IL" sz="2700">
                                    <a:solidFill>
                                      <a:schemeClr val="tx1"/>
                                    </a:solidFill>
                                  </a:rPr>
                                </m:ctrlPr>
                              </m:sSubPr>
                              <m:e>
                                <m:r>
                                  <a:rPr lang="en-US" sz="2700">
                                    <a:solidFill>
                                      <a:schemeClr val="tx1"/>
                                    </a:solidFill>
                                  </a:rPr>
                                  <m:t>𝑓</m:t>
                                </m:r>
                              </m:e>
                              <m:sub>
                                <m:r>
                                  <a:rPr lang="en-US" sz="2700">
                                    <a:solidFill>
                                      <a:schemeClr val="tx1"/>
                                    </a:solidFill>
                                  </a:rPr>
                                  <m:t>𝑤</m:t>
                                </m:r>
                              </m:sub>
                            </m:sSub>
                            <m:r>
                              <a:rPr lang="en-US" sz="2700">
                                <a:solidFill>
                                  <a:schemeClr val="tx1"/>
                                </a:solidFill>
                              </a:rPr>
                              <m:t>(</m:t>
                            </m:r>
                            <m:r>
                              <m:rPr>
                                <m:sty m:val="p"/>
                              </m:rPr>
                              <a:rPr lang="en-US" sz="2700">
                                <a:solidFill>
                                  <a:schemeClr val="tx1"/>
                                </a:solidFill>
                              </a:rPr>
                              <m:t>G</m:t>
                            </m:r>
                            <m:r>
                              <a:rPr lang="en-US" sz="2700">
                                <a:solidFill>
                                  <a:schemeClr val="tx1"/>
                                </a:solidFill>
                              </a:rPr>
                              <m:t>(</m:t>
                            </m:r>
                            <m:sSup>
                              <m:sSupPr>
                                <m:ctrlPr>
                                  <a:rPr lang="en-IL" sz="2700">
                                    <a:solidFill>
                                      <a:schemeClr val="tx1"/>
                                    </a:solidFill>
                                  </a:rPr>
                                </m:ctrlPr>
                              </m:sSupPr>
                              <m:e>
                                <m:r>
                                  <a:rPr lang="en-IL" sz="2700">
                                    <a:solidFill>
                                      <a:schemeClr val="tx1"/>
                                    </a:solidFill>
                                  </a:rPr>
                                  <m:t>𝐼</m:t>
                                </m:r>
                              </m:e>
                              <m:sup>
                                <m:r>
                                  <a:rPr lang="en-US" sz="2700">
                                    <a:solidFill>
                                      <a:schemeClr val="tx1"/>
                                    </a:solidFill>
                                  </a:rPr>
                                  <m:t>𝐿</m:t>
                                </m:r>
                                <m:r>
                                  <a:rPr lang="en-IL" sz="2700">
                                    <a:solidFill>
                                      <a:schemeClr val="tx1"/>
                                    </a:solidFill>
                                  </a:rPr>
                                  <m:t>𝑅</m:t>
                                </m:r>
                              </m:sup>
                            </m:sSup>
                            <m:r>
                              <a:rPr lang="en-US" sz="2700">
                                <a:solidFill>
                                  <a:schemeClr val="tx1"/>
                                </a:solidFill>
                              </a:rPr>
                              <m:t>))</m:t>
                            </m:r>
                          </m:e>
                        </m:groupChr>
                      </m:e>
                      <m:lim>
                        <m:r>
                          <a:rPr lang="en-US" sz="2700">
                            <a:solidFill>
                              <a:schemeClr val="tx1"/>
                            </a:solidFill>
                          </a:rPr>
                          <m:t>𝑜𝑟𝑖𝑔𝑖𝑛𝑎𝑙</m:t>
                        </m:r>
                        <m:r>
                          <a:rPr lang="en-US" sz="2700">
                            <a:solidFill>
                              <a:schemeClr val="tx1"/>
                            </a:solidFill>
                          </a:rPr>
                          <m:t> </m:t>
                        </m:r>
                        <m:r>
                          <a:rPr lang="en-US" sz="2700">
                            <a:solidFill>
                              <a:schemeClr val="tx1"/>
                            </a:solidFill>
                          </a:rPr>
                          <m:t>𝑐𝑟𝑖𝑡𝑖𝑐</m:t>
                        </m:r>
                        <m:r>
                          <a:rPr lang="en-US" sz="2700">
                            <a:solidFill>
                              <a:schemeClr val="tx1"/>
                            </a:solidFill>
                          </a:rPr>
                          <m:t> </m:t>
                        </m:r>
                        <m:r>
                          <a:rPr lang="en-US" sz="2700">
                            <a:solidFill>
                              <a:schemeClr val="tx1"/>
                            </a:solidFill>
                          </a:rPr>
                          <m:t>𝑙𝑜𝑠𝑠</m:t>
                        </m:r>
                        <m:r>
                          <a:rPr lang="en-US" sz="2700">
                            <a:solidFill>
                              <a:schemeClr val="tx1"/>
                            </a:solidFill>
                          </a:rPr>
                          <m:t> </m:t>
                        </m:r>
                      </m:lim>
                    </m:limLow>
                    <m:r>
                      <a:rPr lang="en-US" sz="2700">
                        <a:solidFill>
                          <a:schemeClr val="tx1"/>
                        </a:solidFill>
                      </a:rPr>
                      <m:t>+</m:t>
                    </m:r>
                    <m:limLow>
                      <m:limLowPr>
                        <m:ctrlPr>
                          <a:rPr lang="en-IL" sz="2700">
                            <a:solidFill>
                              <a:schemeClr val="tx1"/>
                            </a:solidFill>
                          </a:rPr>
                        </m:ctrlPr>
                      </m:limLowPr>
                      <m:e>
                        <m:groupChr>
                          <m:groupChrPr>
                            <m:chr m:val="⏟"/>
                            <m:ctrlPr>
                              <a:rPr lang="en-IL" sz="2700">
                                <a:solidFill>
                                  <a:schemeClr val="tx1"/>
                                </a:solidFill>
                              </a:rPr>
                            </m:ctrlPr>
                          </m:groupChrPr>
                          <m:e>
                            <m:r>
                              <m:rPr>
                                <m:nor/>
                              </m:rPr>
                              <a:rPr lang="el-GR" sz="2700" dirty="0">
                                <a:solidFill>
                                  <a:schemeClr val="tx1"/>
                                </a:solidFill>
                                <a:latin typeface="Calibri" panose="020F0502020204030204" pitchFamily="34" charset="0"/>
                                <a:cs typeface="David" panose="020E0502060401010101" pitchFamily="34" charset="-79"/>
                              </a:rPr>
                              <m:t>δ</m:t>
                            </m:r>
                            <m:sSub>
                              <m:sSubPr>
                                <m:ctrlPr>
                                  <a:rPr lang="en-IL" sz="2700">
                                    <a:solidFill>
                                      <a:schemeClr val="tx1"/>
                                    </a:solidFill>
                                  </a:rPr>
                                </m:ctrlPr>
                              </m:sSubPr>
                              <m:e>
                                <m:r>
                                  <a:rPr lang="en-US" sz="2700">
                                    <a:solidFill>
                                      <a:schemeClr val="tx1"/>
                                    </a:solidFill>
                                  </a:rPr>
                                  <m:t>𝐸</m:t>
                                </m:r>
                              </m:e>
                              <m:sub>
                                <m:r>
                                  <a:rPr lang="en-US" sz="2700">
                                    <a:solidFill>
                                      <a:schemeClr val="tx1"/>
                                    </a:solidFill>
                                  </a:rPr>
                                  <m:t> </m:t>
                                </m:r>
                                <m:acc>
                                  <m:accPr>
                                    <m:chr m:val="̂"/>
                                    <m:ctrlPr>
                                      <a:rPr lang="en-IL" sz="2700">
                                        <a:solidFill>
                                          <a:schemeClr val="tx1"/>
                                        </a:solidFill>
                                      </a:rPr>
                                    </m:ctrlPr>
                                  </m:accPr>
                                  <m:e>
                                    <m:r>
                                      <a:rPr lang="en-US" sz="2700">
                                        <a:solidFill>
                                          <a:schemeClr val="tx1"/>
                                        </a:solidFill>
                                      </a:rPr>
                                      <m:t>𝑥</m:t>
                                    </m:r>
                                  </m:e>
                                </m:acc>
                                <m:r>
                                  <a:rPr lang="en-US" sz="2700">
                                    <a:solidFill>
                                      <a:schemeClr val="tx1"/>
                                    </a:solidFill>
                                  </a:rPr>
                                  <m:t>~</m:t>
                                </m:r>
                                <m:sSub>
                                  <m:sSubPr>
                                    <m:ctrlPr>
                                      <a:rPr lang="en-IL" sz="2700">
                                        <a:solidFill>
                                          <a:schemeClr val="tx1"/>
                                        </a:solidFill>
                                      </a:rPr>
                                    </m:ctrlPr>
                                  </m:sSubPr>
                                  <m:e>
                                    <m:r>
                                      <a:rPr lang="en-US" sz="2700">
                                        <a:solidFill>
                                          <a:schemeClr val="tx1"/>
                                        </a:solidFill>
                                      </a:rPr>
                                      <m:t>𝑃</m:t>
                                    </m:r>
                                  </m:e>
                                  <m:sub>
                                    <m:acc>
                                      <m:accPr>
                                        <m:chr m:val="̂"/>
                                        <m:ctrlPr>
                                          <a:rPr lang="en-IL" sz="2700">
                                            <a:solidFill>
                                              <a:schemeClr val="tx1"/>
                                            </a:solidFill>
                                          </a:rPr>
                                        </m:ctrlPr>
                                      </m:accPr>
                                      <m:e>
                                        <m:r>
                                          <a:rPr lang="en-US" sz="2700">
                                            <a:solidFill>
                                              <a:schemeClr val="tx1"/>
                                            </a:solidFill>
                                          </a:rPr>
                                          <m:t>𝑥</m:t>
                                        </m:r>
                                      </m:e>
                                    </m:acc>
                                  </m:sub>
                                </m:sSub>
                                <m:r>
                                  <a:rPr lang="en-US" sz="2700">
                                    <a:solidFill>
                                      <a:schemeClr val="tx1"/>
                                    </a:solidFill>
                                  </a:rPr>
                                  <m:t> </m:t>
                                </m:r>
                              </m:sub>
                            </m:sSub>
                            <m:r>
                              <a:rPr lang="en-US" sz="2700">
                                <a:solidFill>
                                  <a:schemeClr val="tx1"/>
                                </a:solidFill>
                              </a:rPr>
                              <m:t>[</m:t>
                            </m:r>
                            <m:sSup>
                              <m:sSupPr>
                                <m:ctrlPr>
                                  <a:rPr lang="en-IL" sz="2700">
                                    <a:solidFill>
                                      <a:schemeClr val="tx1"/>
                                    </a:solidFill>
                                  </a:rPr>
                                </m:ctrlPr>
                              </m:sSupPr>
                              <m:e>
                                <m:d>
                                  <m:dPr>
                                    <m:ctrlPr>
                                      <a:rPr lang="en-US" sz="2700">
                                        <a:solidFill>
                                          <a:schemeClr val="tx1"/>
                                        </a:solidFill>
                                      </a:rPr>
                                    </m:ctrlPr>
                                  </m:dPr>
                                  <m:e>
                                    <m:d>
                                      <m:dPr>
                                        <m:begChr m:val="|"/>
                                        <m:endChr m:val="|"/>
                                        <m:ctrlPr>
                                          <a:rPr lang="en-US" sz="2700">
                                            <a:solidFill>
                                              <a:schemeClr val="tx1"/>
                                            </a:solidFill>
                                          </a:rPr>
                                        </m:ctrlPr>
                                      </m:dPr>
                                      <m:e>
                                        <m:d>
                                          <m:dPr>
                                            <m:begChr m:val="|"/>
                                            <m:endChr m:val="|"/>
                                            <m:ctrlPr>
                                              <a:rPr lang="en-US" sz="2700">
                                                <a:solidFill>
                                                  <a:schemeClr val="tx1"/>
                                                </a:solidFill>
                                              </a:rPr>
                                            </m:ctrlPr>
                                          </m:dPr>
                                          <m:e>
                                            <m:r>
                                              <m:rPr>
                                                <m:sty m:val="p"/>
                                              </m:rPr>
                                              <a:rPr lang="en-US" sz="2700">
                                                <a:solidFill>
                                                  <a:schemeClr val="tx1"/>
                                                </a:solidFill>
                                              </a:rPr>
                                              <m:t>∇</m:t>
                                            </m:r>
                                            <m:acc>
                                              <m:accPr>
                                                <m:chr m:val="̂"/>
                                                <m:ctrlPr>
                                                  <a:rPr lang="en-IL" sz="2700">
                                                    <a:solidFill>
                                                      <a:schemeClr val="tx1"/>
                                                    </a:solidFill>
                                                  </a:rPr>
                                                </m:ctrlPr>
                                              </m:accPr>
                                              <m:e>
                                                <m:r>
                                                  <a:rPr lang="en-US" sz="2700">
                                                    <a:solidFill>
                                                      <a:schemeClr val="tx1"/>
                                                    </a:solidFill>
                                                  </a:rPr>
                                                  <m:t>𝑥</m:t>
                                                </m:r>
                                              </m:e>
                                            </m:acc>
                                            <m:r>
                                              <a:rPr lang="en-US" sz="2700">
                                                <a:solidFill>
                                                  <a:schemeClr val="tx1"/>
                                                </a:solidFill>
                                              </a:rPr>
                                              <m:t> </m:t>
                                            </m:r>
                                            <m:sSub>
                                              <m:sSubPr>
                                                <m:ctrlPr>
                                                  <a:rPr lang="en-IL" sz="2700">
                                                    <a:solidFill>
                                                      <a:schemeClr val="tx1"/>
                                                    </a:solidFill>
                                                  </a:rPr>
                                                </m:ctrlPr>
                                              </m:sSubPr>
                                              <m:e>
                                                <m:r>
                                                  <a:rPr lang="en-US" sz="2700">
                                                    <a:solidFill>
                                                      <a:schemeClr val="tx1"/>
                                                    </a:solidFill>
                                                  </a:rPr>
                                                  <m:t>𝑓</m:t>
                                                </m:r>
                                              </m:e>
                                              <m:sub>
                                                <m:r>
                                                  <a:rPr lang="en-US" sz="2700">
                                                    <a:solidFill>
                                                      <a:schemeClr val="tx1"/>
                                                    </a:solidFill>
                                                  </a:rPr>
                                                  <m:t>𝑤</m:t>
                                                </m:r>
                                              </m:sub>
                                            </m:sSub>
                                            <m:d>
                                              <m:dPr>
                                                <m:ctrlPr>
                                                  <a:rPr lang="en-US" sz="2700">
                                                    <a:solidFill>
                                                      <a:schemeClr val="tx1"/>
                                                    </a:solidFill>
                                                  </a:rPr>
                                                </m:ctrlPr>
                                              </m:dPr>
                                              <m:e>
                                                <m:acc>
                                                  <m:accPr>
                                                    <m:chr m:val="̂"/>
                                                    <m:ctrlPr>
                                                      <a:rPr lang="en-IL" sz="2700">
                                                        <a:solidFill>
                                                          <a:schemeClr val="tx1"/>
                                                        </a:solidFill>
                                                      </a:rPr>
                                                    </m:ctrlPr>
                                                  </m:accPr>
                                                  <m:e>
                                                    <m:r>
                                                      <a:rPr lang="en-US" sz="2700">
                                                        <a:solidFill>
                                                          <a:schemeClr val="tx1"/>
                                                        </a:solidFill>
                                                      </a:rPr>
                                                      <m:t>𝑥</m:t>
                                                    </m:r>
                                                  </m:e>
                                                </m:acc>
                                              </m:e>
                                            </m:d>
                                          </m:e>
                                        </m:d>
                                      </m:e>
                                    </m:d>
                                    <m:r>
                                      <a:rPr lang="en-US" sz="2700">
                                        <a:solidFill>
                                          <a:schemeClr val="tx1"/>
                                        </a:solidFill>
                                      </a:rPr>
                                      <m:t>−</m:t>
                                    </m:r>
                                    <m:r>
                                      <a:rPr lang="en-US" sz="2700">
                                        <a:solidFill>
                                          <a:schemeClr val="tx1"/>
                                        </a:solidFill>
                                      </a:rPr>
                                      <m:t>1</m:t>
                                    </m:r>
                                  </m:e>
                                </m:d>
                              </m:e>
                              <m:sup>
                                <m:r>
                                  <a:rPr lang="en-US" sz="2700">
                                    <a:solidFill>
                                      <a:schemeClr val="tx1"/>
                                    </a:solidFill>
                                  </a:rPr>
                                  <m:t>2</m:t>
                                </m:r>
                              </m:sup>
                            </m:sSup>
                          </m:e>
                        </m:groupChr>
                      </m:e>
                      <m:lim>
                        <m:r>
                          <a:rPr lang="en-US" sz="2700">
                            <a:solidFill>
                              <a:schemeClr val="tx1"/>
                            </a:solidFill>
                          </a:rPr>
                          <m:t>𝑔𝑟𝑎𝑑𝑖𝑒𝑛𝑡</m:t>
                        </m:r>
                        <m:r>
                          <a:rPr lang="en-US" sz="2700">
                            <a:solidFill>
                              <a:schemeClr val="tx1"/>
                            </a:solidFill>
                          </a:rPr>
                          <m:t> </m:t>
                        </m:r>
                        <m:r>
                          <a:rPr lang="en-US" sz="2700">
                            <a:solidFill>
                              <a:schemeClr val="tx1"/>
                            </a:solidFill>
                          </a:rPr>
                          <m:t>𝑝𝑒𝑛𝑎𝑙𝑡𝑦</m:t>
                        </m:r>
                      </m:lim>
                    </m:limLow>
                    <m:r>
                      <a:rPr lang="en-US" sz="2700">
                        <a:solidFill>
                          <a:schemeClr val="tx1"/>
                        </a:solidFill>
                      </a:rPr>
                      <m:t>]</m:t>
                    </m:r>
                    <m:r>
                      <a:rPr lang="he-IL" sz="2700">
                        <a:solidFill>
                          <a:schemeClr val="tx1"/>
                        </a:solidFill>
                      </a:rPr>
                      <m:t>+</m:t>
                    </m:r>
                    <m:sSub>
                      <m:sSubPr>
                        <m:ctrlPr>
                          <a:rPr lang="en-IL" sz="2700" smtClean="0">
                            <a:solidFill>
                              <a:srgbClr val="7030A0"/>
                            </a:solidFill>
                          </a:rPr>
                        </m:ctrlPr>
                      </m:sSubPr>
                      <m:e>
                        <m:r>
                          <m:rPr>
                            <m:sty m:val="p"/>
                          </m:rPr>
                          <a:rPr lang="en-US" sz="2700">
                            <a:solidFill>
                              <a:srgbClr val="7030A0"/>
                            </a:solidFill>
                          </a:rPr>
                          <m:t>λ</m:t>
                        </m:r>
                        <m:r>
                          <a:rPr lang="en-IL" sz="2700">
                            <a:solidFill>
                              <a:srgbClr val="7030A0"/>
                            </a:solidFill>
                          </a:rPr>
                          <m:t>𝐿</m:t>
                        </m:r>
                      </m:e>
                      <m:sub>
                        <m:r>
                          <a:rPr lang="en-IL" sz="2700">
                            <a:solidFill>
                              <a:srgbClr val="7030A0"/>
                            </a:solidFill>
                          </a:rPr>
                          <m:t>𝑐𝑜𝑛𝑡𝑒𝑛𝑡</m:t>
                        </m:r>
                      </m:sub>
                    </m:sSub>
                    <m:d>
                      <m:dPr>
                        <m:sepChr m:val=","/>
                        <m:ctrlPr>
                          <a:rPr lang="en-IL" sz="2700">
                            <a:solidFill>
                              <a:srgbClr val="7030A0"/>
                            </a:solidFill>
                          </a:rPr>
                        </m:ctrlPr>
                      </m:dPr>
                      <m:e>
                        <m:sSup>
                          <m:sSupPr>
                            <m:ctrlPr>
                              <a:rPr lang="en-IL" sz="2700">
                                <a:solidFill>
                                  <a:srgbClr val="7030A0"/>
                                </a:solidFill>
                              </a:rPr>
                            </m:ctrlPr>
                          </m:sSupPr>
                          <m:e>
                            <m:r>
                              <a:rPr lang="en-IL" sz="2700">
                                <a:solidFill>
                                  <a:srgbClr val="7030A0"/>
                                </a:solidFill>
                              </a:rPr>
                              <m:t>𝐼</m:t>
                            </m:r>
                          </m:e>
                          <m:sup>
                            <m:r>
                              <a:rPr lang="en-IL" sz="2700">
                                <a:solidFill>
                                  <a:srgbClr val="7030A0"/>
                                </a:solidFill>
                              </a:rPr>
                              <m:t>𝐻𝑅</m:t>
                            </m:r>
                          </m:sup>
                        </m:sSup>
                      </m:e>
                      <m:e>
                        <m:sSup>
                          <m:sSupPr>
                            <m:ctrlPr>
                              <a:rPr lang="en-IL" sz="2700">
                                <a:solidFill>
                                  <a:srgbClr val="7030A0"/>
                                </a:solidFill>
                              </a:rPr>
                            </m:ctrlPr>
                          </m:sSupPr>
                          <m:e>
                            <m:r>
                              <a:rPr lang="en-IL" sz="2700">
                                <a:solidFill>
                                  <a:srgbClr val="7030A0"/>
                                </a:solidFill>
                              </a:rPr>
                              <m:t>𝐼</m:t>
                            </m:r>
                          </m:e>
                          <m:sup>
                            <m:r>
                              <a:rPr lang="en-IL" sz="2700">
                                <a:solidFill>
                                  <a:srgbClr val="7030A0"/>
                                </a:solidFill>
                              </a:rPr>
                              <m:t>𝐿𝑅</m:t>
                            </m:r>
                          </m:sup>
                        </m:sSup>
                      </m:e>
                      <m:e>
                        <m:r>
                          <a:rPr lang="en-IL" sz="2700">
                            <a:solidFill>
                              <a:srgbClr val="7030A0"/>
                            </a:solidFill>
                          </a:rPr>
                          <m:t>𝐺</m:t>
                        </m:r>
                      </m:e>
                    </m:d>
                  </m:oMath>
                </a14:m>
                <a:endParaRPr lang="he-IL" sz="2700" dirty="0">
                  <a:solidFill>
                    <a:schemeClr val="tx1"/>
                  </a:solidFill>
                  <a:latin typeface="Calibri" panose="020F0502020204030204" pitchFamily="34" charset="0"/>
                  <a:cs typeface="David" panose="020E0502060401010101" pitchFamily="34" charset="-79"/>
                </a:endParaRPr>
              </a:p>
              <a:p>
                <a:pPr algn="r" rtl="1"/>
                <a:r>
                  <a:rPr lang="he-IL" sz="2700" dirty="0">
                    <a:solidFill>
                      <a:schemeClr val="tx1"/>
                    </a:solidFill>
                    <a:latin typeface="Calibri" panose="020F0502020204030204" pitchFamily="34" charset="0"/>
                    <a:cs typeface="David" panose="020E0502060401010101" pitchFamily="34" charset="-79"/>
                  </a:rPr>
                  <a:t>תנאי הרגולציה מתקבל מחישוב נורמת הגרדיאנטים של תמונות אינטרפולציה הנוצרות משילוב בין תמונות מסט הדוגמאות ותמונות הנוצרות על ידי הגנרטור.</a:t>
                </a:r>
              </a:p>
              <a:p>
                <a:pPr marL="0" indent="0" algn="r" rtl="1">
                  <a:buNone/>
                </a:pPr>
                <a14:m>
                  <m:oMathPara xmlns:m="http://schemas.openxmlformats.org/officeDocument/2006/math">
                    <m:oMathParaPr>
                      <m:jc m:val="centerGroup"/>
                    </m:oMathParaPr>
                    <m:oMath xmlns:m="http://schemas.openxmlformats.org/officeDocument/2006/math">
                      <m:acc>
                        <m:accPr>
                          <m:chr m:val="̂"/>
                          <m:ctrlPr>
                            <a:rPr lang="en-IL" sz="2700">
                              <a:solidFill>
                                <a:schemeClr val="tx1"/>
                              </a:solidFill>
                              <a:latin typeface="Calibri" panose="020F0502020204030204" pitchFamily="34" charset="0"/>
                              <a:cs typeface="David" panose="020E0502060401010101" pitchFamily="34" charset="-79"/>
                            </a:rPr>
                          </m:ctrlPr>
                        </m:accPr>
                        <m:e>
                          <m:sSup>
                            <m:sSupPr>
                              <m:ctrlPr>
                                <a:rPr lang="en-IL" sz="2700">
                                  <a:solidFill>
                                    <a:schemeClr val="tx1"/>
                                  </a:solidFill>
                                  <a:latin typeface="Calibri" panose="020F0502020204030204" pitchFamily="34" charset="0"/>
                                  <a:cs typeface="David" panose="020E0502060401010101" pitchFamily="34" charset="-79"/>
                                </a:rPr>
                              </m:ctrlPr>
                            </m:sSupPr>
                            <m:e>
                              <m:r>
                                <a:rPr lang="he-IL" sz="2700">
                                  <a:solidFill>
                                    <a:schemeClr val="tx1"/>
                                  </a:solidFill>
                                  <a:latin typeface="Calibri" panose="020F0502020204030204" pitchFamily="34" charset="0"/>
                                  <a:cs typeface="David" panose="020E0502060401010101" pitchFamily="34" charset="-79"/>
                                </a:rPr>
                                <m:t>𝑥</m:t>
                              </m:r>
                            </m:e>
                            <m:sup>
                              <m:r>
                                <a:rPr lang="en-US" sz="2700">
                                  <a:solidFill>
                                    <a:schemeClr val="tx1"/>
                                  </a:solidFill>
                                  <a:latin typeface="Calibri" panose="020F0502020204030204" pitchFamily="34" charset="0"/>
                                  <a:cs typeface="David" panose="020E0502060401010101" pitchFamily="34" charset="-79"/>
                                </a:rPr>
                                <m:t>𝑖</m:t>
                              </m:r>
                            </m:sup>
                          </m:sSup>
                        </m:e>
                      </m:acc>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 </m:t>
                      </m:r>
                      <m:sSup>
                        <m:sSupPr>
                          <m:ctrlPr>
                            <a:rPr lang="en-IL" sz="2700">
                              <a:solidFill>
                                <a:schemeClr val="tx1"/>
                              </a:solidFill>
                              <a:latin typeface="Calibri" panose="020F0502020204030204" pitchFamily="34" charset="0"/>
                              <a:cs typeface="David" panose="020E0502060401010101" pitchFamily="34" charset="-79"/>
                            </a:rPr>
                          </m:ctrlPr>
                        </m:sSupPr>
                        <m:e>
                          <m:r>
                            <a:rPr lang="en-US" sz="2700">
                              <a:solidFill>
                                <a:schemeClr val="tx1"/>
                              </a:solidFill>
                              <a:latin typeface="Calibri" panose="020F0502020204030204" pitchFamily="34" charset="0"/>
                              <a:cs typeface="David" panose="020E0502060401010101" pitchFamily="34" charset="-79"/>
                            </a:rPr>
                            <m:t>𝜖</m:t>
                          </m:r>
                        </m:e>
                        <m:sup>
                          <m:r>
                            <a:rPr lang="en-US" sz="2700">
                              <a:solidFill>
                                <a:schemeClr val="tx1"/>
                              </a:solidFill>
                              <a:latin typeface="Calibri" panose="020F0502020204030204" pitchFamily="34" charset="0"/>
                              <a:cs typeface="David" panose="020E0502060401010101" pitchFamily="34" charset="-79"/>
                            </a:rPr>
                            <m:t>𝑖</m:t>
                          </m:r>
                        </m:sup>
                      </m:sSup>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IL" sz="2700">
                              <a:solidFill>
                                <a:schemeClr val="tx1"/>
                              </a:solidFill>
                              <a:latin typeface="Calibri" panose="020F0502020204030204" pitchFamily="34" charset="0"/>
                              <a:cs typeface="David" panose="020E0502060401010101" pitchFamily="34" charset="-79"/>
                            </a:rPr>
                            <m:t>𝐻𝑅</m:t>
                          </m:r>
                        </m:sup>
                      </m:sSup>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1</m:t>
                      </m:r>
                      <m:r>
                        <a:rPr lang="en-US" sz="2700">
                          <a:solidFill>
                            <a:schemeClr val="tx1"/>
                          </a:solidFill>
                          <a:latin typeface="Calibri" panose="020F0502020204030204" pitchFamily="34" charset="0"/>
                          <a:cs typeface="David" panose="020E0502060401010101" pitchFamily="34" charset="-79"/>
                        </a:rPr>
                        <m:t>−</m:t>
                      </m:r>
                      <m:sSup>
                        <m:sSupPr>
                          <m:ctrlPr>
                            <a:rPr lang="en-IL" sz="2700">
                              <a:solidFill>
                                <a:schemeClr val="tx1"/>
                              </a:solidFill>
                              <a:latin typeface="Calibri" panose="020F0502020204030204" pitchFamily="34" charset="0"/>
                              <a:cs typeface="David" panose="020E0502060401010101" pitchFamily="34" charset="-79"/>
                            </a:rPr>
                          </m:ctrlPr>
                        </m:sSupPr>
                        <m:e>
                          <m:r>
                            <a:rPr lang="en-US" sz="2700">
                              <a:solidFill>
                                <a:schemeClr val="tx1"/>
                              </a:solidFill>
                              <a:latin typeface="Calibri" panose="020F0502020204030204" pitchFamily="34" charset="0"/>
                              <a:cs typeface="David" panose="020E0502060401010101" pitchFamily="34" charset="-79"/>
                            </a:rPr>
                            <m:t>𝜖</m:t>
                          </m:r>
                        </m:e>
                        <m:sup>
                          <m:r>
                            <a:rPr lang="en-US" sz="2700">
                              <a:solidFill>
                                <a:schemeClr val="tx1"/>
                              </a:solidFill>
                              <a:latin typeface="Calibri" panose="020F0502020204030204" pitchFamily="34" charset="0"/>
                              <a:cs typeface="David" panose="020E0502060401010101" pitchFamily="34" charset="-79"/>
                            </a:rPr>
                            <m:t>𝑖</m:t>
                          </m:r>
                        </m:sup>
                      </m:sSup>
                      <m:r>
                        <a:rPr lang="en-US" sz="2700">
                          <a:solidFill>
                            <a:schemeClr val="tx1"/>
                          </a:solidFill>
                          <a:latin typeface="Calibri" panose="020F0502020204030204" pitchFamily="34" charset="0"/>
                          <a:cs typeface="David" panose="020E0502060401010101" pitchFamily="34" charset="-79"/>
                        </a:rPr>
                        <m:t>)(</m:t>
                      </m:r>
                      <m:r>
                        <a:rPr lang="en-US" sz="2700">
                          <a:solidFill>
                            <a:schemeClr val="tx1"/>
                          </a:solidFill>
                          <a:latin typeface="Calibri" panose="020F0502020204030204" pitchFamily="34" charset="0"/>
                          <a:cs typeface="David" panose="020E0502060401010101" pitchFamily="34" charset="-79"/>
                        </a:rPr>
                        <m:t>𝐺</m:t>
                      </m:r>
                      <m:r>
                        <a:rPr lang="en-US" sz="2700">
                          <a:solidFill>
                            <a:schemeClr val="tx1"/>
                          </a:solidFill>
                          <a:latin typeface="Calibri" panose="020F0502020204030204" pitchFamily="34" charset="0"/>
                          <a:cs typeface="David" panose="020E0502060401010101" pitchFamily="34" charset="-79"/>
                        </a:rPr>
                        <m:t>(</m:t>
                      </m:r>
                      <m:sSup>
                        <m:sSupPr>
                          <m:ctrlPr>
                            <a:rPr lang="en-IL" sz="2700">
                              <a:solidFill>
                                <a:schemeClr val="tx1"/>
                              </a:solidFill>
                              <a:latin typeface="Calibri" panose="020F0502020204030204" pitchFamily="34" charset="0"/>
                              <a:cs typeface="David" panose="020E0502060401010101" pitchFamily="34" charset="-79"/>
                            </a:rPr>
                          </m:ctrlPr>
                        </m:sSupPr>
                        <m:e>
                          <m:sSup>
                            <m:sSupPr>
                              <m:ctrlPr>
                                <a:rPr lang="en-IL" sz="2700">
                                  <a:solidFill>
                                    <a:schemeClr val="tx1"/>
                                  </a:solidFill>
                                  <a:latin typeface="Calibri" panose="020F0502020204030204" pitchFamily="34" charset="0"/>
                                  <a:cs typeface="David" panose="020E0502060401010101" pitchFamily="34" charset="-79"/>
                                </a:rPr>
                              </m:ctrlPr>
                            </m:sSupPr>
                            <m:e>
                              <m:r>
                                <a:rPr lang="en-IL" sz="2700">
                                  <a:solidFill>
                                    <a:schemeClr val="tx1"/>
                                  </a:solidFill>
                                  <a:latin typeface="Calibri" panose="020F0502020204030204" pitchFamily="34" charset="0"/>
                                  <a:cs typeface="David" panose="020E0502060401010101" pitchFamily="34" charset="-79"/>
                                </a:rPr>
                                <m:t>𝐼</m:t>
                              </m:r>
                            </m:e>
                            <m:sup>
                              <m:r>
                                <a:rPr lang="en-IL" sz="2700">
                                  <a:solidFill>
                                    <a:schemeClr val="tx1"/>
                                  </a:solidFill>
                                  <a:latin typeface="Calibri" panose="020F0502020204030204" pitchFamily="34" charset="0"/>
                                  <a:cs typeface="David" panose="020E0502060401010101" pitchFamily="34" charset="-79"/>
                                </a:rPr>
                                <m:t>𝐿𝑅</m:t>
                              </m:r>
                            </m:sup>
                          </m:sSup>
                        </m:e>
                        <m:sup>
                          <m:r>
                            <a:rPr lang="en-US" sz="2700">
                              <a:solidFill>
                                <a:schemeClr val="tx1"/>
                              </a:solidFill>
                              <a:latin typeface="Calibri" panose="020F0502020204030204" pitchFamily="34" charset="0"/>
                              <a:cs typeface="David" panose="020E0502060401010101" pitchFamily="34" charset="-79"/>
                            </a:rPr>
                            <m:t>𝑖</m:t>
                          </m:r>
                        </m:sup>
                      </m:sSup>
                      <m:r>
                        <a:rPr lang="en-US" sz="2700">
                          <a:solidFill>
                            <a:schemeClr val="tx1"/>
                          </a:solidFill>
                          <a:latin typeface="Calibri" panose="020F0502020204030204" pitchFamily="34" charset="0"/>
                          <a:cs typeface="David" panose="020E0502060401010101" pitchFamily="34" charset="-79"/>
                        </a:rPr>
                        <m:t>))</m:t>
                      </m:r>
                    </m:oMath>
                  </m:oMathPara>
                </a14:m>
                <a:endParaRPr lang="en-US" sz="2700" dirty="0">
                  <a:solidFill>
                    <a:schemeClr val="tx1"/>
                  </a:solidFill>
                  <a:latin typeface="Calibri" panose="020F0502020204030204" pitchFamily="34" charset="0"/>
                  <a:cs typeface="David" panose="020E0502060401010101" pitchFamily="34" charset="-79"/>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111212" y="1805944"/>
                <a:ext cx="11147288" cy="4384791"/>
              </a:xfrm>
              <a:prstGeom prst="rect">
                <a:avLst/>
              </a:prstGeom>
              <a:blipFill>
                <a:blip r:embed="rId3"/>
                <a:stretch>
                  <a:fillRect l="-711" t="-1389" r="-219"/>
                </a:stretch>
              </a:blipFill>
            </p:spPr>
            <p:txBody>
              <a:bodyPr/>
              <a:lstStyle/>
              <a:p>
                <a:r>
                  <a:rPr lang="en-IL">
                    <a:noFill/>
                  </a:rPr>
                  <a:t> </a:t>
                </a:r>
              </a:p>
            </p:txBody>
          </p:sp>
        </mc:Fallback>
      </mc:AlternateContent>
      <p:sp>
        <p:nvSpPr>
          <p:cNvPr id="3" name="Rectangle 1">
            <a:extLst>
              <a:ext uri="{FF2B5EF4-FFF2-40B4-BE49-F238E27FC236}">
                <a16:creationId xmlns:a16="http://schemas.microsoft.com/office/drawing/2014/main" id="{5E50C4AF-D9DB-166E-8F55-7F280843CB08}"/>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None/>
              <a:tabLst/>
            </a:pP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853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67E5-F802-31C9-5709-DD51D5CDA6E9}"/>
              </a:ext>
            </a:extLst>
          </p:cNvPr>
          <p:cNvSpPr>
            <a:spLocks noGrp="1"/>
          </p:cNvSpPr>
          <p:nvPr>
            <p:ph type="title"/>
          </p:nvPr>
        </p:nvSpPr>
        <p:spPr>
          <a:xfrm>
            <a:off x="699704" y="229281"/>
            <a:ext cx="10515600" cy="1325563"/>
          </a:xfrm>
        </p:spPr>
        <p:txBody>
          <a:bodyPr/>
          <a:lstStyle/>
          <a:p>
            <a:pPr algn="r" rtl="1"/>
            <a:r>
              <a:rPr lang="he-IL" dirty="0"/>
              <a:t>השוואת ריצות </a:t>
            </a:r>
            <a:r>
              <a:rPr lang="en-US" dirty="0" err="1"/>
              <a:t>WGan</a:t>
            </a:r>
            <a:br>
              <a:rPr lang="en-US" dirty="0"/>
            </a:br>
            <a:r>
              <a:rPr lang="he-IL" sz="2400" dirty="0"/>
              <a:t>עם שימוש ב </a:t>
            </a:r>
            <a:r>
              <a:rPr lang="en-US" sz="2400" dirty="0"/>
              <a:t>batch normalization			</a:t>
            </a:r>
            <a:r>
              <a:rPr lang="he-IL" sz="2400" dirty="0"/>
              <a:t>עם שימוש ב</a:t>
            </a:r>
            <a:r>
              <a:rPr lang="en-US" sz="2400" dirty="0"/>
              <a:t>layer normalization </a:t>
            </a:r>
            <a:endParaRPr lang="en-IL" dirty="0"/>
          </a:p>
        </p:txBody>
      </p:sp>
      <p:pic>
        <p:nvPicPr>
          <p:cNvPr id="5" name="Content Placeholder 4">
            <a:extLst>
              <a:ext uri="{FF2B5EF4-FFF2-40B4-BE49-F238E27FC236}">
                <a16:creationId xmlns:a16="http://schemas.microsoft.com/office/drawing/2014/main" id="{4D2B062E-F3AB-3FA6-3AD2-C28A910F6C49}"/>
              </a:ext>
            </a:extLst>
          </p:cNvPr>
          <p:cNvPicPr>
            <a:picLocks noGrp="1" noChangeAspect="1"/>
          </p:cNvPicPr>
          <p:nvPr>
            <p:ph idx="1"/>
          </p:nvPr>
        </p:nvPicPr>
        <p:blipFill>
          <a:blip r:embed="rId3"/>
          <a:stretch>
            <a:fillRect/>
          </a:stretch>
        </p:blipFill>
        <p:spPr>
          <a:xfrm>
            <a:off x="361950" y="3924461"/>
            <a:ext cx="10515600" cy="2649216"/>
          </a:xfrm>
        </p:spPr>
      </p:pic>
      <p:pic>
        <p:nvPicPr>
          <p:cNvPr id="7" name="Picture 6">
            <a:extLst>
              <a:ext uri="{FF2B5EF4-FFF2-40B4-BE49-F238E27FC236}">
                <a16:creationId xmlns:a16="http://schemas.microsoft.com/office/drawing/2014/main" id="{986D7B1C-E10F-80AC-4752-A5786D935F2D}"/>
              </a:ext>
            </a:extLst>
          </p:cNvPr>
          <p:cNvPicPr>
            <a:picLocks noChangeAspect="1"/>
          </p:cNvPicPr>
          <p:nvPr/>
        </p:nvPicPr>
        <p:blipFill rotWithShape="1">
          <a:blip r:embed="rId4"/>
          <a:srcRect t="4536" r="1261"/>
          <a:stretch/>
        </p:blipFill>
        <p:spPr>
          <a:xfrm>
            <a:off x="161925" y="1431472"/>
            <a:ext cx="5934075" cy="2492989"/>
          </a:xfrm>
          <a:prstGeom prst="rect">
            <a:avLst/>
          </a:prstGeom>
        </p:spPr>
      </p:pic>
      <p:pic>
        <p:nvPicPr>
          <p:cNvPr id="9" name="Picture 8">
            <a:extLst>
              <a:ext uri="{FF2B5EF4-FFF2-40B4-BE49-F238E27FC236}">
                <a16:creationId xmlns:a16="http://schemas.microsoft.com/office/drawing/2014/main" id="{071D039F-33A7-D84C-25A1-0E62CAC9E0CE}"/>
              </a:ext>
            </a:extLst>
          </p:cNvPr>
          <p:cNvPicPr>
            <a:picLocks noChangeAspect="1"/>
          </p:cNvPicPr>
          <p:nvPr/>
        </p:nvPicPr>
        <p:blipFill>
          <a:blip r:embed="rId5"/>
          <a:stretch>
            <a:fillRect/>
          </a:stretch>
        </p:blipFill>
        <p:spPr>
          <a:xfrm>
            <a:off x="6102600" y="1431472"/>
            <a:ext cx="5389696" cy="2492989"/>
          </a:xfrm>
          <a:prstGeom prst="rect">
            <a:avLst/>
          </a:prstGeom>
        </p:spPr>
      </p:pic>
    </p:spTree>
    <p:extLst>
      <p:ext uri="{BB962C8B-B14F-4D97-AF65-F5344CB8AC3E}">
        <p14:creationId xmlns:p14="http://schemas.microsoft.com/office/powerpoint/2010/main" val="4141923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29954-216D-7F9D-0F51-D3922E001E08}"/>
              </a:ext>
            </a:extLst>
          </p:cNvPr>
          <p:cNvPicPr>
            <a:picLocks noChangeAspect="1"/>
          </p:cNvPicPr>
          <p:nvPr/>
        </p:nvPicPr>
        <p:blipFill>
          <a:blip r:embed="rId3"/>
          <a:stretch>
            <a:fillRect/>
          </a:stretch>
        </p:blipFill>
        <p:spPr>
          <a:xfrm>
            <a:off x="81993" y="2652254"/>
            <a:ext cx="3699175" cy="3274319"/>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1534991" y="120430"/>
            <a:ext cx="10325000" cy="810997"/>
          </a:xfrm>
        </p:spPr>
        <p:txBody>
          <a:bodyPr>
            <a:normAutofit/>
          </a:bodyPr>
          <a:lstStyle/>
          <a:p>
            <a:pPr algn="r" rtl="1"/>
            <a:r>
              <a:rPr lang="he-IL" dirty="0"/>
              <a:t>סקרית ארכיטקטורות – </a:t>
            </a:r>
            <a:r>
              <a:rPr lang="en-US" dirty="0"/>
              <a:t>Pix2Pix</a:t>
            </a:r>
            <a:endParaRPr lang="en-IL"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410852" y="931427"/>
                <a:ext cx="11699155" cy="5663783"/>
              </a:xfrm>
            </p:spPr>
            <p:txBody>
              <a:bodyPr>
                <a:normAutofit fontScale="55000" lnSpcReduction="20000"/>
              </a:bodyPr>
              <a:lstStyle/>
              <a:p>
                <a:pPr algn="r" rtl="1"/>
                <a:r>
                  <a:rPr lang="he-IL" sz="4400" dirty="0">
                    <a:latin typeface="Calibri" panose="020F0502020204030204" pitchFamily="34" charset="0"/>
                    <a:cs typeface="David" panose="020E0502060401010101" pitchFamily="34" charset="-79"/>
                  </a:rPr>
                  <a:t>משתמשים ב </a:t>
                </a:r>
                <a:r>
                  <a:rPr lang="en-US" sz="4400" dirty="0">
                    <a:latin typeface="Calibri" panose="020F0502020204030204" pitchFamily="34" charset="0"/>
                    <a:cs typeface="David" panose="020E0502060401010101" pitchFamily="34" charset="-79"/>
                  </a:rPr>
                  <a:t>CGAN</a:t>
                </a:r>
                <a:r>
                  <a:rPr lang="he-IL" sz="4400" dirty="0">
                    <a:latin typeface="Calibri" panose="020F0502020204030204" pitchFamily="34" charset="0"/>
                    <a:cs typeface="David" panose="020E0502060401010101" pitchFamily="34" charset="-79"/>
                  </a:rPr>
                  <a:t> על מנת לייצר אובייקטים חדשים על </a:t>
                </a:r>
                <a:br>
                  <a:rPr lang="en-US" sz="4400" dirty="0">
                    <a:latin typeface="Calibri" panose="020F0502020204030204" pitchFamily="34" charset="0"/>
                    <a:cs typeface="David" panose="020E0502060401010101" pitchFamily="34" charset="-79"/>
                  </a:rPr>
                </a:br>
                <a:r>
                  <a:rPr lang="he-IL" sz="4400" dirty="0">
                    <a:latin typeface="Calibri" panose="020F0502020204030204" pitchFamily="34" charset="0"/>
                    <a:cs typeface="David" panose="020E0502060401010101" pitchFamily="34" charset="-79"/>
                  </a:rPr>
                  <a:t>בסיס מבנה התמונה המקורי (שהוא ווקטור התנאי) במקרה שלנו אין רעש</a:t>
                </a:r>
              </a:p>
              <a:p>
                <a:pPr marL="0" indent="0" algn="r" rtl="1">
                  <a:buNone/>
                </a:pPr>
                <a:r>
                  <a:rPr lang="he-IL" sz="4400" dirty="0">
                    <a:latin typeface="Calibri" panose="020F0502020204030204" pitchFamily="34" charset="0"/>
                    <a:cs typeface="David" panose="020E0502060401010101" pitchFamily="34" charset="-79"/>
                  </a:rPr>
                  <a:t>וקטור התנאי שהכנסתי הוא התמונה המקורית</a:t>
                </a:r>
              </a:p>
              <a:p>
                <a:pPr algn="r" rtl="1"/>
                <a14:m>
                  <m:oMath xmlns:m="http://schemas.openxmlformats.org/officeDocument/2006/math">
                    <m:sSub>
                      <m:sSubPr>
                        <m:ctrlPr>
                          <a:rPr lang="en-IL" sz="4400"/>
                        </m:ctrlPr>
                      </m:sSubPr>
                      <m:e>
                        <m:sSub>
                          <m:sSubPr>
                            <m:ctrlPr>
                              <a:rPr lang="en-IL" sz="4400"/>
                            </m:ctrlPr>
                          </m:sSubPr>
                          <m:e>
                            <m:r>
                              <m:rPr>
                                <m:sty m:val="p"/>
                              </m:rPr>
                              <a:rPr lang="en-US" sz="4400"/>
                              <m:t>L</m:t>
                            </m:r>
                          </m:e>
                          <m:sub>
                            <m:r>
                              <m:rPr>
                                <m:sty m:val="p"/>
                              </m:rPr>
                              <a:rPr lang="en-US" sz="4400"/>
                              <m:t>cGan</m:t>
                            </m:r>
                          </m:sub>
                        </m:sSub>
                        <m:r>
                          <a:rPr lang="en-US" sz="4400"/>
                          <m:t>(</m:t>
                        </m:r>
                        <m:r>
                          <m:rPr>
                            <m:sty m:val="p"/>
                          </m:rPr>
                          <a:rPr lang="en-US" sz="4400"/>
                          <m:t>G</m:t>
                        </m:r>
                        <m:r>
                          <a:rPr lang="en-US" sz="4400"/>
                          <m:t>,</m:t>
                        </m:r>
                        <m:r>
                          <m:rPr>
                            <m:sty m:val="p"/>
                          </m:rPr>
                          <a:rPr lang="en-US" sz="4400"/>
                          <m:t>D</m:t>
                        </m:r>
                        <m:r>
                          <a:rPr lang="en-US" sz="4400"/>
                          <m:t>) = </m:t>
                        </m:r>
                        <m:r>
                          <m:rPr>
                            <m:sty m:val="p"/>
                          </m:rPr>
                          <a:rPr lang="en-US" sz="4400"/>
                          <m:t>E</m:t>
                        </m:r>
                      </m:e>
                      <m:sub>
                        <m:r>
                          <a:rPr lang="en-US" sz="4400"/>
                          <m:t>𝑥</m:t>
                        </m:r>
                        <m:r>
                          <a:rPr lang="en-US" sz="4400"/>
                          <m:t>,</m:t>
                        </m:r>
                        <m:r>
                          <a:rPr lang="en-US" sz="4400"/>
                          <m:t>𝑦</m:t>
                        </m:r>
                        <m:r>
                          <a:rPr lang="en-US" sz="4400"/>
                          <m:t>~</m:t>
                        </m:r>
                        <m:sSub>
                          <m:sSubPr>
                            <m:ctrlPr>
                              <a:rPr lang="en-IL" sz="4400"/>
                            </m:ctrlPr>
                          </m:sSubPr>
                          <m:e>
                            <m:r>
                              <a:rPr lang="en-US" sz="4400"/>
                              <m:t> </m:t>
                            </m:r>
                            <m:r>
                              <m:rPr>
                                <m:sty m:val="p"/>
                              </m:rPr>
                              <a:rPr lang="en-US" sz="4400"/>
                              <m:t>P</m:t>
                            </m:r>
                          </m:e>
                          <m:sub>
                            <m:r>
                              <m:rPr>
                                <m:sty m:val="p"/>
                              </m:rPr>
                              <a:rPr lang="en-US" sz="4400"/>
                              <m:t>data</m:t>
                            </m:r>
                          </m:sub>
                        </m:sSub>
                        <m:d>
                          <m:dPr>
                            <m:ctrlPr>
                              <a:rPr lang="en-IL" sz="4400"/>
                            </m:ctrlPr>
                          </m:dPr>
                          <m:e>
                            <m:r>
                              <a:rPr lang="en-US" sz="4400"/>
                              <m:t>𝑥</m:t>
                            </m:r>
                            <m:r>
                              <a:rPr lang="en-US" sz="4400"/>
                              <m:t>,</m:t>
                            </m:r>
                            <m:r>
                              <a:rPr lang="en-US" sz="4400"/>
                              <m:t>𝑦</m:t>
                            </m:r>
                          </m:e>
                        </m:d>
                      </m:sub>
                    </m:sSub>
                    <m:r>
                      <a:rPr lang="en-US" sz="4400"/>
                      <m:t>(</m:t>
                    </m:r>
                    <m:r>
                      <m:rPr>
                        <m:sty m:val="p"/>
                      </m:rPr>
                      <a:rPr lang="en-US" sz="4400"/>
                      <m:t>log</m:t>
                    </m:r>
                    <m:r>
                      <a:rPr lang="en-US" sz="4400"/>
                      <m:t>(</m:t>
                    </m:r>
                    <m:r>
                      <m:rPr>
                        <m:sty m:val="p"/>
                      </m:rPr>
                      <a:rPr lang="en-US" sz="4400"/>
                      <m:t>D</m:t>
                    </m:r>
                    <m:r>
                      <a:rPr lang="en-US" sz="4400"/>
                      <m:t>(</m:t>
                    </m:r>
                    <m:r>
                      <m:rPr>
                        <m:sty m:val="p"/>
                      </m:rPr>
                      <a:rPr lang="en-US" sz="4400"/>
                      <m:t>x</m:t>
                    </m:r>
                    <m:r>
                      <a:rPr lang="en-US" sz="4400"/>
                      <m:t>,</m:t>
                    </m:r>
                    <m:r>
                      <m:rPr>
                        <m:sty m:val="p"/>
                      </m:rPr>
                      <a:rPr lang="en-US" sz="4400"/>
                      <m:t>y</m:t>
                    </m:r>
                    <m:r>
                      <a:rPr lang="en-US" sz="4400"/>
                      <m:t>))+ </m:t>
                    </m:r>
                    <m:sSub>
                      <m:sSubPr>
                        <m:ctrlPr>
                          <a:rPr lang="en-IL" sz="4400"/>
                        </m:ctrlPr>
                      </m:sSubPr>
                      <m:e>
                        <m:r>
                          <m:rPr>
                            <m:sty m:val="p"/>
                          </m:rPr>
                          <a:rPr lang="en-US" sz="4400"/>
                          <m:t>E</m:t>
                        </m:r>
                      </m:e>
                      <m:sub>
                        <m:r>
                          <a:rPr lang="en-US" sz="4400"/>
                          <m:t>𝑦</m:t>
                        </m:r>
                        <m:r>
                          <a:rPr lang="en-US" sz="4400"/>
                          <m:t>~</m:t>
                        </m:r>
                        <m:sSub>
                          <m:sSubPr>
                            <m:ctrlPr>
                              <a:rPr lang="en-IL" sz="4400"/>
                            </m:ctrlPr>
                          </m:sSubPr>
                          <m:e>
                            <m:r>
                              <a:rPr lang="en-US" sz="4400"/>
                              <m:t> </m:t>
                            </m:r>
                            <m:r>
                              <m:rPr>
                                <m:sty m:val="p"/>
                              </m:rPr>
                              <a:rPr lang="en-US" sz="4400"/>
                              <m:t>P</m:t>
                            </m:r>
                          </m:e>
                          <m:sub>
                            <m:r>
                              <m:rPr>
                                <m:sty m:val="p"/>
                              </m:rPr>
                              <a:rPr lang="en-US" sz="4400"/>
                              <m:t>data</m:t>
                            </m:r>
                          </m:sub>
                        </m:sSub>
                        <m:r>
                          <a:rPr lang="en-US" sz="4400"/>
                          <m:t>(</m:t>
                        </m:r>
                        <m:r>
                          <a:rPr lang="en-US" sz="4400"/>
                          <m:t>𝑦</m:t>
                        </m:r>
                        <m:r>
                          <a:rPr lang="en-US" sz="4400"/>
                          <m:t>),</m:t>
                        </m:r>
                        <m:r>
                          <m:rPr>
                            <m:sty m:val="p"/>
                          </m:rPr>
                          <a:rPr lang="en-US" sz="4400"/>
                          <m:t>z</m:t>
                        </m:r>
                        <m:r>
                          <a:rPr lang="en-US" sz="4400"/>
                          <m:t>~</m:t>
                        </m:r>
                        <m:sSub>
                          <m:sSubPr>
                            <m:ctrlPr>
                              <a:rPr lang="en-IL" sz="4400"/>
                            </m:ctrlPr>
                          </m:sSubPr>
                          <m:e>
                            <m:r>
                              <a:rPr lang="en-US" sz="4400"/>
                              <m:t> </m:t>
                            </m:r>
                            <m:r>
                              <m:rPr>
                                <m:sty m:val="p"/>
                              </m:rPr>
                              <a:rPr lang="en-US" sz="4400"/>
                              <m:t>P</m:t>
                            </m:r>
                          </m:e>
                          <m:sub>
                            <m:r>
                              <m:rPr>
                                <m:sty m:val="p"/>
                              </m:rPr>
                              <a:rPr lang="en-US" sz="4400"/>
                              <m:t>Z</m:t>
                            </m:r>
                          </m:sub>
                        </m:sSub>
                      </m:sub>
                    </m:sSub>
                    <m:r>
                      <a:rPr lang="en-US" sz="4400"/>
                      <m:t>(</m:t>
                    </m:r>
                    <m:r>
                      <m:rPr>
                        <m:sty m:val="p"/>
                      </m:rPr>
                      <a:rPr lang="en-US" sz="4400"/>
                      <m:t>log</m:t>
                    </m:r>
                    <m:d>
                      <m:dPr>
                        <m:ctrlPr>
                          <a:rPr lang="en-IL" sz="4400"/>
                        </m:ctrlPr>
                      </m:dPr>
                      <m:e>
                        <m:r>
                          <a:rPr lang="en-US" sz="4400"/>
                          <m:t>1</m:t>
                        </m:r>
                        <m:r>
                          <a:rPr lang="en-US" sz="4400"/>
                          <m:t>−</m:t>
                        </m:r>
                        <m:r>
                          <m:rPr>
                            <m:sty m:val="p"/>
                          </m:rPr>
                          <a:rPr lang="en-US" sz="4400"/>
                          <m:t>D</m:t>
                        </m:r>
                        <m:d>
                          <m:dPr>
                            <m:ctrlPr>
                              <a:rPr lang="en-IL" sz="4400"/>
                            </m:ctrlPr>
                          </m:dPr>
                          <m:e>
                            <m:r>
                              <m:rPr>
                                <m:sty m:val="p"/>
                              </m:rPr>
                              <a:rPr lang="en-US" sz="4400"/>
                              <m:t>G</m:t>
                            </m:r>
                            <m:d>
                              <m:dPr>
                                <m:ctrlPr>
                                  <a:rPr lang="en-US" sz="4400"/>
                                </m:ctrlPr>
                              </m:dPr>
                              <m:e>
                                <m:r>
                                  <m:rPr>
                                    <m:sty m:val="p"/>
                                  </m:rPr>
                                  <a:rPr lang="en-US" sz="4400"/>
                                  <m:t>z</m:t>
                                </m:r>
                                <m:r>
                                  <a:rPr lang="en-US" sz="4400"/>
                                  <m:t>,</m:t>
                                </m:r>
                                <m:r>
                                  <a:rPr lang="en-US" sz="4400"/>
                                  <m:t>𝑦</m:t>
                                </m:r>
                              </m:e>
                            </m:d>
                            <m:r>
                              <a:rPr lang="en-US" sz="4400"/>
                              <m:t>,</m:t>
                            </m:r>
                            <m:r>
                              <a:rPr lang="en-US" sz="4400"/>
                              <m:t>𝑦</m:t>
                            </m:r>
                          </m:e>
                        </m:d>
                      </m:e>
                    </m:d>
                  </m:oMath>
                </a14:m>
                <a:endParaRPr lang="en-US" sz="4400" dirty="0">
                  <a:latin typeface="Calibri" panose="020F0502020204030204" pitchFamily="34" charset="0"/>
                  <a:cs typeface="David" panose="020E0502060401010101" pitchFamily="34" charset="-79"/>
                </a:endParaRPr>
              </a:p>
              <a:p>
                <a:pPr algn="r" rtl="1"/>
                <a:r>
                  <a:rPr lang="he-IL" sz="4400" dirty="0">
                    <a:latin typeface="Calibri" panose="020F0502020204030204" pitchFamily="34" charset="0"/>
                    <a:cs typeface="David" panose="020E0502060401010101" pitchFamily="34" charset="-79"/>
                  </a:rPr>
                  <a:t>תנאי רגולציה לשחזור הפיקסלים </a:t>
                </a:r>
                <a:r>
                  <a:rPr lang="en-US" sz="4400" dirty="0">
                    <a:latin typeface="Calibri" panose="020F0502020204030204" pitchFamily="34" charset="0"/>
                    <a:cs typeface="David" panose="020E0502060401010101" pitchFamily="34" charset="-79"/>
                  </a:rPr>
                  <a:t>L1</a:t>
                </a:r>
                <a:r>
                  <a:rPr lang="he-IL" sz="4400" dirty="0">
                    <a:latin typeface="Calibri" panose="020F0502020204030204" pitchFamily="34" charset="0"/>
                    <a:cs typeface="David" panose="020E0502060401010101" pitchFamily="34" charset="-79"/>
                  </a:rPr>
                  <a:t> אשר שומר</a:t>
                </a:r>
                <a:br>
                  <a:rPr lang="en-US" sz="4400" dirty="0">
                    <a:latin typeface="Calibri" panose="020F0502020204030204" pitchFamily="34" charset="0"/>
                    <a:cs typeface="David" panose="020E0502060401010101" pitchFamily="34" charset="-79"/>
                  </a:rPr>
                </a:br>
                <a:r>
                  <a:rPr lang="he-IL" sz="4400" dirty="0">
                    <a:latin typeface="Calibri" panose="020F0502020204030204" pitchFamily="34" charset="0"/>
                    <a:cs typeface="David" panose="020E0502060401010101" pitchFamily="34" charset="-79"/>
                  </a:rPr>
                  <a:t>על תדרים נמוכים גלובלים</a:t>
                </a:r>
              </a:p>
              <a:p>
                <a:pPr algn="r" rtl="1"/>
                <a:r>
                  <a:rPr lang="he-IL" sz="4400" dirty="0">
                    <a:latin typeface="Calibri" panose="020F0502020204030204" pitchFamily="34" charset="0"/>
                    <a:cs typeface="David" panose="020E0502060401010101" pitchFamily="34" charset="-79"/>
                  </a:rPr>
                  <a:t>ארכיטקטורת הדסקרימנטור </a:t>
                </a:r>
                <a:r>
                  <a:rPr lang="en-US" sz="4400" dirty="0">
                    <a:latin typeface="Calibri" panose="020F0502020204030204" pitchFamily="34" charset="0"/>
                    <a:cs typeface="David" panose="020E0502060401010101" pitchFamily="34" charset="-79"/>
                  </a:rPr>
                  <a:t>PATCH GAN</a:t>
                </a:r>
                <a:r>
                  <a:rPr lang="he-IL" sz="4400" dirty="0">
                    <a:latin typeface="Calibri" panose="020F0502020204030204" pitchFamily="34" charset="0"/>
                    <a:cs typeface="David" panose="020E0502060401010101" pitchFamily="34" charset="-79"/>
                  </a:rPr>
                  <a:t> </a:t>
                </a:r>
                <a:br>
                  <a:rPr lang="en-US" sz="4400" dirty="0">
                    <a:latin typeface="Calibri" panose="020F0502020204030204" pitchFamily="34" charset="0"/>
                    <a:cs typeface="David" panose="020E0502060401010101" pitchFamily="34" charset="-79"/>
                  </a:rPr>
                </a:br>
                <a:r>
                  <a:rPr lang="he-IL" sz="4400" dirty="0">
                    <a:latin typeface="Calibri" panose="020F0502020204030204" pitchFamily="34" charset="0"/>
                    <a:cs typeface="David" panose="020E0502060401010101" pitchFamily="34" charset="-79"/>
                  </a:rPr>
                  <a:t>עוזרת לשמירת מבנים בתדרים גבוהים לוקלים</a:t>
                </a:r>
                <a:br>
                  <a:rPr lang="en-US" sz="4400" dirty="0">
                    <a:latin typeface="Calibri" panose="020F0502020204030204" pitchFamily="34" charset="0"/>
                    <a:cs typeface="David" panose="020E0502060401010101" pitchFamily="34" charset="-79"/>
                  </a:rPr>
                </a:br>
                <a:r>
                  <a:rPr lang="he-IL" sz="4400" dirty="0">
                    <a:latin typeface="Calibri" panose="020F0502020204030204" pitchFamily="34" charset="0"/>
                    <a:cs typeface="David" panose="020E0502060401010101" pitchFamily="34" charset="-79"/>
                  </a:rPr>
                  <a:t>הדסקרימנטור הרבה יותר אינפורמטיבי.</a:t>
                </a:r>
              </a:p>
              <a:p>
                <a:pPr algn="r" rtl="1"/>
                <a:endParaRPr lang="he-IL" sz="4400" dirty="0">
                  <a:latin typeface="Calibri" panose="020F0502020204030204" pitchFamily="34" charset="0"/>
                  <a:cs typeface="David" panose="020E0502060401010101" pitchFamily="34" charset="-79"/>
                </a:endParaRPr>
              </a:p>
              <a:p>
                <a:pPr marL="0" indent="0" algn="r" rtl="1">
                  <a:buNone/>
                </a:pPr>
                <a:br>
                  <a:rPr lang="en-US" sz="4400" dirty="0">
                    <a:latin typeface="Calibri" panose="020F0502020204030204" pitchFamily="34" charset="0"/>
                    <a:cs typeface="David" panose="020E0502060401010101" pitchFamily="34" charset="-79"/>
                  </a:rPr>
                </a:br>
                <a:r>
                  <a:rPr lang="he-IL" sz="4400" dirty="0">
                    <a:latin typeface="Calibri" panose="020F0502020204030204" pitchFamily="34" charset="0"/>
                    <a:cs typeface="David" panose="020E0502060401010101" pitchFamily="34" charset="-79"/>
                  </a:rPr>
                  <a:t>פונקציית ההפסד: </a:t>
                </a:r>
              </a:p>
              <a:p>
                <a:pPr algn="r" rtl="1"/>
                <a14:m>
                  <m:oMath xmlns:m="http://schemas.openxmlformats.org/officeDocument/2006/math">
                    <m:sSub>
                      <m:sSubPr>
                        <m:ctrlPr>
                          <a:rPr lang="en-IL" sz="4400"/>
                        </m:ctrlPr>
                      </m:sSubPr>
                      <m:e>
                        <m:sSub>
                          <m:sSubPr>
                            <m:ctrlPr>
                              <a:rPr lang="en-IL" sz="4400"/>
                            </m:ctrlPr>
                          </m:sSubPr>
                          <m:e>
                            <m:r>
                              <m:rPr>
                                <m:sty m:val="p"/>
                              </m:rPr>
                              <a:rPr lang="en-US" sz="4400"/>
                              <m:t>L</m:t>
                            </m:r>
                          </m:e>
                          <m:sub>
                            <m:r>
                              <m:rPr>
                                <m:sty m:val="p"/>
                              </m:rPr>
                              <a:rPr lang="en-US" sz="4400"/>
                              <m:t>L</m:t>
                            </m:r>
                            <m:r>
                              <a:rPr lang="en-US" sz="4400"/>
                              <m:t>1</m:t>
                            </m:r>
                          </m:sub>
                        </m:sSub>
                        <m:d>
                          <m:dPr>
                            <m:ctrlPr>
                              <a:rPr lang="en-IL" sz="4400"/>
                            </m:ctrlPr>
                          </m:dPr>
                          <m:e>
                            <m:r>
                              <a:rPr lang="en-US" sz="4400"/>
                              <m:t>𝐺</m:t>
                            </m:r>
                          </m:e>
                        </m:d>
                        <m:r>
                          <a:rPr lang="en-US" sz="4400"/>
                          <m:t>=</m:t>
                        </m:r>
                        <m:r>
                          <a:rPr lang="en-US" sz="4400"/>
                          <m:t>𝐸</m:t>
                        </m:r>
                      </m:e>
                      <m:sub>
                        <m:r>
                          <a:rPr lang="en-US" sz="4400"/>
                          <m:t>𝑥</m:t>
                        </m:r>
                        <m:r>
                          <a:rPr lang="en-US" sz="4400"/>
                          <m:t>,</m:t>
                        </m:r>
                        <m:r>
                          <a:rPr lang="en-US" sz="4400"/>
                          <m:t>𝑦</m:t>
                        </m:r>
                        <m:r>
                          <a:rPr lang="en-US" sz="4400"/>
                          <m:t>~</m:t>
                        </m:r>
                        <m:sSub>
                          <m:sSubPr>
                            <m:ctrlPr>
                              <a:rPr lang="en-IL" sz="4400"/>
                            </m:ctrlPr>
                          </m:sSubPr>
                          <m:e>
                            <m:r>
                              <a:rPr lang="en-US" sz="4400"/>
                              <m:t> </m:t>
                            </m:r>
                            <m:r>
                              <m:rPr>
                                <m:sty m:val="p"/>
                              </m:rPr>
                              <a:rPr lang="en-US" sz="4400"/>
                              <m:t>P</m:t>
                            </m:r>
                          </m:e>
                          <m:sub>
                            <m:r>
                              <m:rPr>
                                <m:sty m:val="p"/>
                              </m:rPr>
                              <a:rPr lang="en-US" sz="4400"/>
                              <m:t>data</m:t>
                            </m:r>
                          </m:sub>
                        </m:sSub>
                        <m:d>
                          <m:dPr>
                            <m:ctrlPr>
                              <a:rPr lang="en-IL" sz="4400"/>
                            </m:ctrlPr>
                          </m:dPr>
                          <m:e>
                            <m:r>
                              <a:rPr lang="en-US" sz="4400"/>
                              <m:t>𝑥</m:t>
                            </m:r>
                            <m:r>
                              <a:rPr lang="en-US" sz="4400"/>
                              <m:t>,</m:t>
                            </m:r>
                            <m:r>
                              <a:rPr lang="en-US" sz="4400"/>
                              <m:t>𝑦</m:t>
                            </m:r>
                          </m:e>
                        </m:d>
                      </m:sub>
                    </m:sSub>
                    <m:d>
                      <m:dPr>
                        <m:ctrlPr>
                          <a:rPr lang="en-IL" sz="4400"/>
                        </m:ctrlPr>
                      </m:dPr>
                      <m:e>
                        <m:sSub>
                          <m:sSubPr>
                            <m:ctrlPr>
                              <a:rPr lang="en-IL" sz="4400"/>
                            </m:ctrlPr>
                          </m:sSubPr>
                          <m:e>
                            <m:d>
                              <m:dPr>
                                <m:begChr m:val="|"/>
                                <m:endChr m:val="|"/>
                                <m:ctrlPr>
                                  <a:rPr lang="en-IL" sz="4400"/>
                                </m:ctrlPr>
                              </m:dPr>
                              <m:e>
                                <m:d>
                                  <m:dPr>
                                    <m:begChr m:val="|"/>
                                    <m:endChr m:val="|"/>
                                    <m:ctrlPr>
                                      <a:rPr lang="en-IL" sz="4400"/>
                                    </m:ctrlPr>
                                  </m:dPr>
                                  <m:e>
                                    <m:r>
                                      <a:rPr lang="en-US" sz="4400"/>
                                      <m:t>𝑌</m:t>
                                    </m:r>
                                    <m:r>
                                      <a:rPr lang="en-US" sz="4400"/>
                                      <m:t>−</m:t>
                                    </m:r>
                                    <m:r>
                                      <a:rPr lang="en-US" sz="4400"/>
                                      <m:t>𝐺</m:t>
                                    </m:r>
                                    <m:d>
                                      <m:dPr>
                                        <m:ctrlPr>
                                          <a:rPr lang="en-IL" sz="4400"/>
                                        </m:ctrlPr>
                                      </m:dPr>
                                      <m:e>
                                        <m:r>
                                          <a:rPr lang="en-US" sz="4400"/>
                                          <m:t>𝑥</m:t>
                                        </m:r>
                                      </m:e>
                                    </m:d>
                                  </m:e>
                                </m:d>
                              </m:e>
                            </m:d>
                          </m:e>
                          <m:sub>
                            <m:r>
                              <a:rPr lang="en-US" sz="4400"/>
                              <m:t>1</m:t>
                            </m:r>
                          </m:sub>
                        </m:sSub>
                      </m:e>
                    </m:d>
                  </m:oMath>
                </a14:m>
                <a:endParaRPr lang="en-US" sz="4400" dirty="0">
                  <a:latin typeface="Calibri" panose="020F0502020204030204" pitchFamily="34" charset="0"/>
                  <a:cs typeface="David" panose="020E0502060401010101" pitchFamily="34" charset="-79"/>
                </a:endParaRPr>
              </a:p>
              <a:p>
                <a:pPr algn="r" rtl="1"/>
                <a14:m>
                  <m:oMath xmlns:m="http://schemas.openxmlformats.org/officeDocument/2006/math">
                    <m:limLow>
                      <m:limLowPr>
                        <m:ctrlPr>
                          <a:rPr lang="en-IL" sz="4400"/>
                        </m:ctrlPr>
                      </m:limLowPr>
                      <m:e>
                        <m:r>
                          <m:rPr>
                            <m:sty m:val="p"/>
                          </m:rPr>
                          <a:rPr lang="en-US" sz="4400"/>
                          <m:t>argmin</m:t>
                        </m:r>
                      </m:e>
                      <m:lim>
                        <m:r>
                          <m:rPr>
                            <m:sty m:val="p"/>
                          </m:rPr>
                          <a:rPr lang="en-US" sz="4400"/>
                          <m:t>G</m:t>
                        </m:r>
                      </m:lim>
                    </m:limLow>
                    <m:limLow>
                      <m:limLowPr>
                        <m:ctrlPr>
                          <a:rPr lang="en-IL" sz="4400"/>
                        </m:ctrlPr>
                      </m:limLowPr>
                      <m:e>
                        <m:r>
                          <m:rPr>
                            <m:sty m:val="p"/>
                          </m:rPr>
                          <a:rPr lang="en-US" sz="4400"/>
                          <m:t>argmax</m:t>
                        </m:r>
                      </m:e>
                      <m:lim>
                        <m:r>
                          <m:rPr>
                            <m:sty m:val="p"/>
                          </m:rPr>
                          <a:rPr lang="en-US" sz="4400"/>
                          <m:t>D</m:t>
                        </m:r>
                      </m:lim>
                    </m:limLow>
                    <m:r>
                      <a:rPr lang="en-US" sz="4400"/>
                      <m:t>𝐿</m:t>
                    </m:r>
                    <m:d>
                      <m:dPr>
                        <m:ctrlPr>
                          <a:rPr lang="en-IL" sz="4400"/>
                        </m:ctrlPr>
                      </m:dPr>
                      <m:e>
                        <m:r>
                          <m:rPr>
                            <m:sty m:val="p"/>
                          </m:rPr>
                          <a:rPr lang="en-US" sz="4400"/>
                          <m:t>G</m:t>
                        </m:r>
                        <m:r>
                          <a:rPr lang="en-US" sz="4400"/>
                          <m:t>,</m:t>
                        </m:r>
                        <m:r>
                          <m:rPr>
                            <m:sty m:val="p"/>
                          </m:rPr>
                          <a:rPr lang="en-US" sz="4400"/>
                          <m:t>D</m:t>
                        </m:r>
                      </m:e>
                    </m:d>
                    <m:r>
                      <a:rPr lang="en-US" sz="4400"/>
                      <m:t>=</m:t>
                    </m:r>
                    <m:sSub>
                      <m:sSubPr>
                        <m:ctrlPr>
                          <a:rPr lang="en-IL" sz="4400"/>
                        </m:ctrlPr>
                      </m:sSubPr>
                      <m:e>
                        <m:r>
                          <m:rPr>
                            <m:sty m:val="p"/>
                          </m:rPr>
                          <a:rPr lang="en-US" sz="4400"/>
                          <m:t>L</m:t>
                        </m:r>
                      </m:e>
                      <m:sub>
                        <m:r>
                          <m:rPr>
                            <m:sty m:val="p"/>
                          </m:rPr>
                          <a:rPr lang="en-US" sz="4400"/>
                          <m:t>cGan</m:t>
                        </m:r>
                      </m:sub>
                    </m:sSub>
                    <m:d>
                      <m:dPr>
                        <m:ctrlPr>
                          <a:rPr lang="en-IL" sz="4400"/>
                        </m:ctrlPr>
                      </m:dPr>
                      <m:e>
                        <m:r>
                          <a:rPr lang="en-US" sz="4400"/>
                          <m:t>𝐺</m:t>
                        </m:r>
                        <m:r>
                          <a:rPr lang="en-US" sz="4400"/>
                          <m:t>,</m:t>
                        </m:r>
                        <m:r>
                          <a:rPr lang="en-US" sz="4400"/>
                          <m:t>𝐷</m:t>
                        </m:r>
                      </m:e>
                    </m:d>
                    <m:r>
                      <a:rPr lang="en-US" sz="4400"/>
                      <m:t>+</m:t>
                    </m:r>
                    <m:sSub>
                      <m:sSubPr>
                        <m:ctrlPr>
                          <a:rPr lang="en-IL" sz="4400"/>
                        </m:ctrlPr>
                      </m:sSubPr>
                      <m:e>
                        <m:r>
                          <m:rPr>
                            <m:sty m:val="p"/>
                          </m:rPr>
                          <a:rPr lang="el-GR" sz="4400"/>
                          <m:t>δ</m:t>
                        </m:r>
                        <m:r>
                          <m:rPr>
                            <m:sty m:val="p"/>
                          </m:rPr>
                          <a:rPr lang="en-US" sz="4400"/>
                          <m:t>L</m:t>
                        </m:r>
                      </m:e>
                      <m:sub>
                        <m:r>
                          <a:rPr lang="en-US" sz="4400"/>
                          <m:t>1</m:t>
                        </m:r>
                      </m:sub>
                    </m:sSub>
                    <m:d>
                      <m:dPr>
                        <m:ctrlPr>
                          <a:rPr lang="en-IL" sz="4400"/>
                        </m:ctrlPr>
                      </m:dPr>
                      <m:e>
                        <m:r>
                          <a:rPr lang="en-US" sz="4400"/>
                          <m:t>𝐺</m:t>
                        </m:r>
                      </m:e>
                    </m:d>
                    <m:r>
                      <a:rPr lang="he-IL" sz="4400"/>
                      <m:t>+</m:t>
                    </m:r>
                    <m:sSub>
                      <m:sSubPr>
                        <m:ctrlPr>
                          <a:rPr lang="en-IL" sz="4400" smtClean="0">
                            <a:solidFill>
                              <a:srgbClr val="7030A0"/>
                            </a:solidFill>
                          </a:rPr>
                        </m:ctrlPr>
                      </m:sSubPr>
                      <m:e>
                        <m:r>
                          <m:rPr>
                            <m:sty m:val="p"/>
                          </m:rPr>
                          <a:rPr lang="en-US" sz="4400">
                            <a:solidFill>
                              <a:srgbClr val="7030A0"/>
                            </a:solidFill>
                          </a:rPr>
                          <m:t>λ</m:t>
                        </m:r>
                        <m:r>
                          <a:rPr lang="en-IL" sz="4400">
                            <a:solidFill>
                              <a:srgbClr val="7030A0"/>
                            </a:solidFill>
                          </a:rPr>
                          <m:t>𝐿</m:t>
                        </m:r>
                      </m:e>
                      <m:sub>
                        <m:r>
                          <a:rPr lang="en-IL" sz="4400">
                            <a:solidFill>
                              <a:srgbClr val="7030A0"/>
                            </a:solidFill>
                          </a:rPr>
                          <m:t>𝑐𝑜𝑛𝑡𝑒𝑛𝑡</m:t>
                        </m:r>
                      </m:sub>
                    </m:sSub>
                    <m:d>
                      <m:dPr>
                        <m:sepChr m:val=","/>
                        <m:ctrlPr>
                          <a:rPr lang="en-IL" sz="4400">
                            <a:solidFill>
                              <a:srgbClr val="7030A0"/>
                            </a:solidFill>
                          </a:rPr>
                        </m:ctrlPr>
                      </m:dPr>
                      <m:e>
                        <m:sSup>
                          <m:sSupPr>
                            <m:ctrlPr>
                              <a:rPr lang="en-IL" sz="4400">
                                <a:solidFill>
                                  <a:srgbClr val="7030A0"/>
                                </a:solidFill>
                              </a:rPr>
                            </m:ctrlPr>
                          </m:sSupPr>
                          <m:e>
                            <m:r>
                              <a:rPr lang="en-IL" sz="4400">
                                <a:solidFill>
                                  <a:srgbClr val="7030A0"/>
                                </a:solidFill>
                              </a:rPr>
                              <m:t>𝐼</m:t>
                            </m:r>
                          </m:e>
                          <m:sup>
                            <m:r>
                              <a:rPr lang="en-IL" sz="4400">
                                <a:solidFill>
                                  <a:srgbClr val="7030A0"/>
                                </a:solidFill>
                              </a:rPr>
                              <m:t>𝐻𝑅</m:t>
                            </m:r>
                          </m:sup>
                        </m:sSup>
                      </m:e>
                      <m:e>
                        <m:sSup>
                          <m:sSupPr>
                            <m:ctrlPr>
                              <a:rPr lang="en-IL" sz="4400">
                                <a:solidFill>
                                  <a:srgbClr val="7030A0"/>
                                </a:solidFill>
                              </a:rPr>
                            </m:ctrlPr>
                          </m:sSupPr>
                          <m:e>
                            <m:r>
                              <a:rPr lang="en-IL" sz="4400">
                                <a:solidFill>
                                  <a:srgbClr val="7030A0"/>
                                </a:solidFill>
                              </a:rPr>
                              <m:t>𝐼</m:t>
                            </m:r>
                          </m:e>
                          <m:sup>
                            <m:r>
                              <a:rPr lang="en-IL" sz="4400">
                                <a:solidFill>
                                  <a:srgbClr val="7030A0"/>
                                </a:solidFill>
                              </a:rPr>
                              <m:t>𝐿𝑅</m:t>
                            </m:r>
                          </m:sup>
                        </m:sSup>
                      </m:e>
                      <m:e>
                        <m:r>
                          <a:rPr lang="en-IL" sz="4400">
                            <a:solidFill>
                              <a:srgbClr val="7030A0"/>
                            </a:solidFill>
                          </a:rPr>
                          <m:t>𝐺</m:t>
                        </m:r>
                      </m:e>
                    </m:d>
                  </m:oMath>
                </a14:m>
                <a:endParaRPr lang="he-IL" sz="4400" dirty="0">
                  <a:latin typeface="Calibri" panose="020F0502020204030204" pitchFamily="34" charset="0"/>
                  <a:cs typeface="David" panose="020E0502060401010101" pitchFamily="34" charset="-79"/>
                </a:endParaRPr>
              </a:p>
              <a:p>
                <a:pPr algn="r" rtl="1"/>
                <a:endParaRPr lang="he-IL" sz="2000" dirty="0">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6" name="Content Placeholder 5">
                <a:extLst>
                  <a:ext uri="{FF2B5EF4-FFF2-40B4-BE49-F238E27FC236}">
                    <a16:creationId xmlns:a16="http://schemas.microsoft.com/office/drawing/2014/main" id="{618531CB-C601-C3C8-6616-7849EFDA1C35}"/>
                  </a:ext>
                </a:extLst>
              </p:cNvPr>
              <p:cNvSpPr>
                <a:spLocks noGrp="1" noRot="1" noChangeAspect="1" noMove="1" noResize="1" noEditPoints="1" noAdjustHandles="1" noChangeArrowheads="1" noChangeShapeType="1" noTextEdit="1"/>
              </p:cNvSpPr>
              <p:nvPr>
                <p:ph idx="1"/>
              </p:nvPr>
            </p:nvSpPr>
            <p:spPr>
              <a:xfrm>
                <a:off x="410852" y="931427"/>
                <a:ext cx="11699155" cy="5663783"/>
              </a:xfrm>
              <a:blipFill>
                <a:blip r:embed="rId4"/>
                <a:stretch>
                  <a:fillRect t="-2476" r="-781"/>
                </a:stretch>
              </a:blipFill>
            </p:spPr>
            <p:txBody>
              <a:bodyPr/>
              <a:lstStyle/>
              <a:p>
                <a:r>
                  <a:rPr lang="en-IL">
                    <a:noFill/>
                  </a:rPr>
                  <a:t> </a:t>
                </a:r>
              </a:p>
            </p:txBody>
          </p:sp>
        </mc:Fallback>
      </mc:AlternateContent>
    </p:spTree>
    <p:extLst>
      <p:ext uri="{BB962C8B-B14F-4D97-AF65-F5344CB8AC3E}">
        <p14:creationId xmlns:p14="http://schemas.microsoft.com/office/powerpoint/2010/main" val="2030614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3ADB-767F-F151-16BE-993D7E0485E8}"/>
              </a:ext>
            </a:extLst>
          </p:cNvPr>
          <p:cNvSpPr>
            <a:spLocks noGrp="1"/>
          </p:cNvSpPr>
          <p:nvPr>
            <p:ph type="title"/>
          </p:nvPr>
        </p:nvSpPr>
        <p:spPr/>
        <p:txBody>
          <a:bodyPr/>
          <a:lstStyle/>
          <a:p>
            <a:pPr algn="r" rtl="1"/>
            <a:r>
              <a:rPr lang="he-IL" dirty="0"/>
              <a:t>תוצאות ריצת </a:t>
            </a:r>
            <a:r>
              <a:rPr lang="en-US" dirty="0"/>
              <a:t>SrPix2Pix</a:t>
            </a:r>
            <a:br>
              <a:rPr lang="en-US" dirty="0"/>
            </a:br>
            <a:endParaRPr lang="en-IL" dirty="0"/>
          </a:p>
        </p:txBody>
      </p:sp>
      <p:pic>
        <p:nvPicPr>
          <p:cNvPr id="5" name="Content Placeholder 4">
            <a:extLst>
              <a:ext uri="{FF2B5EF4-FFF2-40B4-BE49-F238E27FC236}">
                <a16:creationId xmlns:a16="http://schemas.microsoft.com/office/drawing/2014/main" id="{DCF37BAE-D711-8299-02BF-866DA12ECB39}"/>
              </a:ext>
            </a:extLst>
          </p:cNvPr>
          <p:cNvPicPr>
            <a:picLocks noGrp="1" noChangeAspect="1"/>
          </p:cNvPicPr>
          <p:nvPr>
            <p:ph idx="1"/>
          </p:nvPr>
        </p:nvPicPr>
        <p:blipFill>
          <a:blip r:embed="rId3"/>
          <a:stretch>
            <a:fillRect/>
          </a:stretch>
        </p:blipFill>
        <p:spPr>
          <a:xfrm>
            <a:off x="764361" y="1587525"/>
            <a:ext cx="7441708" cy="4351338"/>
          </a:xfrm>
        </p:spPr>
      </p:pic>
      <p:pic>
        <p:nvPicPr>
          <p:cNvPr id="6" name="Picture 5" descr="A close-up of a person's face&#10;&#10;Description automatically generated">
            <a:extLst>
              <a:ext uri="{FF2B5EF4-FFF2-40B4-BE49-F238E27FC236}">
                <a16:creationId xmlns:a16="http://schemas.microsoft.com/office/drawing/2014/main" id="{BC82234F-ED05-EB58-E5A2-25906BA1F6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1986536"/>
            <a:ext cx="914400" cy="914400"/>
          </a:xfrm>
          <a:prstGeom prst="rect">
            <a:avLst/>
          </a:prstGeom>
          <a:noFill/>
          <a:ln>
            <a:noFill/>
          </a:ln>
        </p:spPr>
      </p:pic>
      <p:pic>
        <p:nvPicPr>
          <p:cNvPr id="7" name="Picture 6" descr="A person with brown hair&#10;&#10;Description automatically generated with low confidence">
            <a:extLst>
              <a:ext uri="{FF2B5EF4-FFF2-40B4-BE49-F238E27FC236}">
                <a16:creationId xmlns:a16="http://schemas.microsoft.com/office/drawing/2014/main" id="{72EE8E0E-60A7-20DC-CEDB-0C79EDBAA8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53650" y="1986536"/>
            <a:ext cx="914400" cy="914400"/>
          </a:xfrm>
          <a:prstGeom prst="rect">
            <a:avLst/>
          </a:prstGeom>
          <a:noFill/>
          <a:ln>
            <a:noFill/>
          </a:ln>
        </p:spPr>
      </p:pic>
      <p:pic>
        <p:nvPicPr>
          <p:cNvPr id="8" name="Picture 7" descr="A person with long hair and beard&#10;&#10;Description automatically generated with medium confidence">
            <a:extLst>
              <a:ext uri="{FF2B5EF4-FFF2-40B4-BE49-F238E27FC236}">
                <a16:creationId xmlns:a16="http://schemas.microsoft.com/office/drawing/2014/main" id="{D9016F93-BF8D-F703-56E7-979E031763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39250" y="2900936"/>
            <a:ext cx="914400" cy="914400"/>
          </a:xfrm>
          <a:prstGeom prst="rect">
            <a:avLst/>
          </a:prstGeom>
          <a:noFill/>
          <a:ln>
            <a:noFill/>
          </a:ln>
        </p:spPr>
      </p:pic>
      <p:pic>
        <p:nvPicPr>
          <p:cNvPr id="9" name="Picture 8" descr="A person with long hair and beard&#10;&#10;Description automatically generated with low confidence">
            <a:extLst>
              <a:ext uri="{FF2B5EF4-FFF2-40B4-BE49-F238E27FC236}">
                <a16:creationId xmlns:a16="http://schemas.microsoft.com/office/drawing/2014/main" id="{EA7A3A67-741D-2478-B498-F5F54CA8FE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53650" y="2900936"/>
            <a:ext cx="914400" cy="914400"/>
          </a:xfrm>
          <a:prstGeom prst="rect">
            <a:avLst/>
          </a:prstGeom>
          <a:noFill/>
          <a:ln>
            <a:noFill/>
          </a:ln>
        </p:spPr>
      </p:pic>
      <p:pic>
        <p:nvPicPr>
          <p:cNvPr id="10" name="Picture 9" descr="A person with a goatee&#10;&#10;Description automatically generated with low confidence">
            <a:extLst>
              <a:ext uri="{FF2B5EF4-FFF2-40B4-BE49-F238E27FC236}">
                <a16:creationId xmlns:a16="http://schemas.microsoft.com/office/drawing/2014/main" id="{35FDB264-F894-B085-2DAA-1087E37A38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9725" y="3815336"/>
            <a:ext cx="914400" cy="914400"/>
          </a:xfrm>
          <a:prstGeom prst="rect">
            <a:avLst/>
          </a:prstGeom>
          <a:noFill/>
          <a:ln>
            <a:noFill/>
          </a:ln>
        </p:spPr>
      </p:pic>
      <p:pic>
        <p:nvPicPr>
          <p:cNvPr id="12" name="Picture 11" descr="A person with a beard&#10;&#10;Description automatically generated with low confidence">
            <a:extLst>
              <a:ext uri="{FF2B5EF4-FFF2-40B4-BE49-F238E27FC236}">
                <a16:creationId xmlns:a16="http://schemas.microsoft.com/office/drawing/2014/main" id="{48D5DCE2-834B-24D0-4ECE-DCF7C4784A6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44125" y="3815336"/>
            <a:ext cx="914400" cy="914400"/>
          </a:xfrm>
          <a:prstGeom prst="rect">
            <a:avLst/>
          </a:prstGeom>
          <a:noFill/>
          <a:ln>
            <a:noFill/>
          </a:ln>
        </p:spPr>
      </p:pic>
      <p:pic>
        <p:nvPicPr>
          <p:cNvPr id="13" name="Picture 12" descr="A close-up of a person's face&#10;&#10;Description automatically generated">
            <a:extLst>
              <a:ext uri="{FF2B5EF4-FFF2-40B4-BE49-F238E27FC236}">
                <a16:creationId xmlns:a16="http://schemas.microsoft.com/office/drawing/2014/main" id="{E3007246-4E7E-7A5B-AFDF-6514771F467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29725" y="4729736"/>
            <a:ext cx="914400" cy="914400"/>
          </a:xfrm>
          <a:prstGeom prst="rect">
            <a:avLst/>
          </a:prstGeom>
          <a:noFill/>
          <a:ln>
            <a:noFill/>
          </a:ln>
        </p:spPr>
      </p:pic>
      <p:pic>
        <p:nvPicPr>
          <p:cNvPr id="14" name="Picture 13" descr="A close-up of a person&#10;&#10;Description automatically generated">
            <a:extLst>
              <a:ext uri="{FF2B5EF4-FFF2-40B4-BE49-F238E27FC236}">
                <a16:creationId xmlns:a16="http://schemas.microsoft.com/office/drawing/2014/main" id="{E9ED9BEC-96FF-8928-4F8F-A6C1148DFFE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144125" y="4729736"/>
            <a:ext cx="914400" cy="914400"/>
          </a:xfrm>
          <a:prstGeom prst="rect">
            <a:avLst/>
          </a:prstGeom>
          <a:noFill/>
          <a:ln>
            <a:noFill/>
          </a:ln>
        </p:spPr>
      </p:pic>
      <p:sp>
        <p:nvSpPr>
          <p:cNvPr id="15" name="Title 1">
            <a:extLst>
              <a:ext uri="{FF2B5EF4-FFF2-40B4-BE49-F238E27FC236}">
                <a16:creationId xmlns:a16="http://schemas.microsoft.com/office/drawing/2014/main" id="{B1803558-2A7C-33F6-9546-B1E6CD48D95A}"/>
              </a:ext>
            </a:extLst>
          </p:cNvPr>
          <p:cNvSpPr txBox="1">
            <a:spLocks/>
          </p:cNvSpPr>
          <p:nvPr/>
        </p:nvSpPr>
        <p:spPr>
          <a:xfrm>
            <a:off x="8494336" y="1758810"/>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err="1"/>
              <a:t>Wgan</a:t>
            </a:r>
            <a:r>
              <a:rPr lang="en-US" dirty="0"/>
              <a:t>       srPix2Pix01</a:t>
            </a:r>
            <a:endParaRPr lang="en-IL" dirty="0"/>
          </a:p>
        </p:txBody>
      </p:sp>
    </p:spTree>
    <p:extLst>
      <p:ext uri="{BB962C8B-B14F-4D97-AF65-F5344CB8AC3E}">
        <p14:creationId xmlns:p14="http://schemas.microsoft.com/office/powerpoint/2010/main" val="15815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B8-C94E-7976-A69C-283034B5A2E2}"/>
              </a:ext>
            </a:extLst>
          </p:cNvPr>
          <p:cNvSpPr>
            <a:spLocks noGrp="1"/>
          </p:cNvSpPr>
          <p:nvPr>
            <p:ph type="title"/>
          </p:nvPr>
        </p:nvSpPr>
        <p:spPr>
          <a:xfrm>
            <a:off x="691079" y="725951"/>
            <a:ext cx="10325000" cy="950449"/>
          </a:xfrm>
        </p:spPr>
        <p:txBody>
          <a:bodyPr/>
          <a:lstStyle/>
          <a:p>
            <a:pPr algn="r"/>
            <a:r>
              <a:rPr lang="he-IL" dirty="0"/>
              <a:t>מטרת הפרויקט</a:t>
            </a:r>
            <a:endParaRPr lang="en-IL" dirty="0"/>
          </a:p>
        </p:txBody>
      </p:sp>
      <p:sp>
        <p:nvSpPr>
          <p:cNvPr id="3" name="Content Placeholder 2">
            <a:extLst>
              <a:ext uri="{FF2B5EF4-FFF2-40B4-BE49-F238E27FC236}">
                <a16:creationId xmlns:a16="http://schemas.microsoft.com/office/drawing/2014/main" id="{ED6760B7-06D0-5280-40D4-7B3232E10EE2}"/>
              </a:ext>
            </a:extLst>
          </p:cNvPr>
          <p:cNvSpPr>
            <a:spLocks noGrp="1"/>
          </p:cNvSpPr>
          <p:nvPr>
            <p:ph idx="1"/>
          </p:nvPr>
        </p:nvSpPr>
        <p:spPr>
          <a:xfrm>
            <a:off x="691079" y="1778156"/>
            <a:ext cx="10325000" cy="3564436"/>
          </a:xfrm>
        </p:spPr>
        <p:txBody>
          <a:bodyPr/>
          <a:lstStyle/>
          <a:p>
            <a:pPr lvl="0" algn="r" rtl="1">
              <a:spcAft>
                <a:spcPts val="0"/>
              </a:spcAft>
            </a:pPr>
            <a:r>
              <a:rPr lang="he-IL" sz="2100" dirty="0">
                <a:latin typeface="Arial" panose="020B0604020202020204" pitchFamily="34" charset="0"/>
              </a:rPr>
              <a:t>מימוש ארכיטקטורות </a:t>
            </a:r>
            <a:r>
              <a:rPr lang="en-US" sz="2100" dirty="0" err="1">
                <a:latin typeface="Arial" panose="020B0604020202020204" pitchFamily="34" charset="0"/>
              </a:rPr>
              <a:t>SrGan</a:t>
            </a:r>
            <a:r>
              <a:rPr lang="he-IL" sz="2100" dirty="0">
                <a:latin typeface="Arial" panose="020B0604020202020204" pitchFamily="34" charset="0"/>
              </a:rPr>
              <a:t>, הגדלת רזולוציה עד פי 4 עבור תמונה.</a:t>
            </a:r>
          </a:p>
          <a:p>
            <a:pPr algn="r" rtl="1"/>
            <a:r>
              <a:rPr lang="he-IL" sz="2100" dirty="0">
                <a:latin typeface="Arial" panose="020B0604020202020204" pitchFamily="34" charset="0"/>
              </a:rPr>
              <a:t>בחינה באופן מעשי את הנושאים אשר תוארו בעבודה המסכמת שנעשתה בנושא שיפור איכות תמונה בעזרת רשתות </a:t>
            </a:r>
            <a:r>
              <a:rPr lang="en-US" sz="2100" dirty="0">
                <a:latin typeface="Arial" panose="020B0604020202020204" pitchFamily="34" charset="0"/>
              </a:rPr>
              <a:t>GAN</a:t>
            </a:r>
            <a:r>
              <a:rPr lang="he-IL" sz="2100" dirty="0">
                <a:latin typeface="Arial" panose="020B0604020202020204" pitchFamily="34" charset="0"/>
              </a:rPr>
              <a:t> ("החלק המעשי")</a:t>
            </a:r>
          </a:p>
          <a:p>
            <a:pPr lvl="0" algn="r" rtl="1">
              <a:spcAft>
                <a:spcPts val="0"/>
              </a:spcAft>
            </a:pPr>
            <a:r>
              <a:rPr lang="he-IL" sz="2100" dirty="0">
                <a:latin typeface="Arial" panose="020B0604020202020204" pitchFamily="34" charset="0"/>
              </a:rPr>
              <a:t>בחינת שיפורים לארכיטקטורה בעזרת שימוש ברעינות אשר הוצגו במאמרים נוספים בנושאי </a:t>
            </a:r>
            <a:r>
              <a:rPr lang="en-US" sz="2100" dirty="0">
                <a:latin typeface="Arial" panose="020B0604020202020204" pitchFamily="34" charset="0"/>
              </a:rPr>
              <a:t>GAN</a:t>
            </a:r>
            <a:endParaRPr lang="he-IL" sz="2100" dirty="0">
              <a:latin typeface="Arial" panose="020B0604020202020204" pitchFamily="34" charset="0"/>
            </a:endParaRPr>
          </a:p>
          <a:p>
            <a:pPr lvl="0" algn="r" rtl="1">
              <a:spcAft>
                <a:spcPts val="0"/>
              </a:spcAft>
            </a:pPr>
            <a:r>
              <a:rPr lang="he-IL" sz="2100" dirty="0">
                <a:latin typeface="Arial" panose="020B0604020202020204" pitchFamily="34" charset="0"/>
              </a:rPr>
              <a:t>הצגת כלים למדידה והשוואה של ארכיטקטורת </a:t>
            </a:r>
            <a:r>
              <a:rPr lang="en-US" sz="2100" dirty="0">
                <a:latin typeface="Arial" panose="020B0604020202020204" pitchFamily="34" charset="0"/>
              </a:rPr>
              <a:t>GAN</a:t>
            </a:r>
            <a:r>
              <a:rPr lang="he-IL" sz="2100" dirty="0">
                <a:latin typeface="Arial" panose="020B0604020202020204" pitchFamily="34" charset="0"/>
              </a:rPr>
              <a:t> </a:t>
            </a:r>
          </a:p>
          <a:p>
            <a:pPr lvl="0" algn="r" rtl="1">
              <a:spcAft>
                <a:spcPts val="0"/>
              </a:spcAft>
            </a:pPr>
            <a:endParaRPr lang="he-IL" sz="2100" dirty="0">
              <a:latin typeface="Arial" panose="020B0604020202020204" pitchFamily="34" charset="0"/>
            </a:endParaRPr>
          </a:p>
          <a:p>
            <a:pPr lvl="0" algn="r" rtl="1">
              <a:spcAft>
                <a:spcPts val="0"/>
              </a:spcAft>
            </a:pPr>
            <a:endParaRPr lang="he-IL" sz="2100" dirty="0">
              <a:latin typeface="Arial" panose="020B0604020202020204" pitchFamily="34" charset="0"/>
            </a:endParaRPr>
          </a:p>
          <a:p>
            <a:pPr lvl="0" algn="r" rtl="1">
              <a:spcAft>
                <a:spcPts val="0"/>
              </a:spcAft>
            </a:pPr>
            <a:endParaRPr lang="he-IL" sz="2100" dirty="0">
              <a:latin typeface="Arial" panose="020B0604020202020204" pitchFamily="34" charset="0"/>
            </a:endParaRPr>
          </a:p>
          <a:p>
            <a:pPr lvl="0" algn="r" rtl="1">
              <a:spcAft>
                <a:spcPts val="0"/>
              </a:spcAft>
            </a:pPr>
            <a:endParaRPr lang="en-IL" sz="2100" dirty="0">
              <a:latin typeface="Arial" panose="020B0604020202020204" pitchFamily="34" charset="0"/>
            </a:endParaRPr>
          </a:p>
          <a:p>
            <a:pPr algn="r" rtl="1"/>
            <a:endParaRPr lang="he-IL" sz="2100" dirty="0">
              <a:latin typeface="Arial" panose="020B0604020202020204" pitchFamily="34" charset="0"/>
            </a:endParaRPr>
          </a:p>
          <a:p>
            <a:pPr marL="228600" lvl="1" indent="0" algn="r" rtl="1">
              <a:buNone/>
            </a:pPr>
            <a:endParaRPr lang="he-IL" dirty="0"/>
          </a:p>
        </p:txBody>
      </p:sp>
    </p:spTree>
    <p:extLst>
      <p:ext uri="{BB962C8B-B14F-4D97-AF65-F5344CB8AC3E}">
        <p14:creationId xmlns:p14="http://schemas.microsoft.com/office/powerpoint/2010/main" val="4288264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AB1A-7417-8506-79E8-585BE0D531F1}"/>
              </a:ext>
            </a:extLst>
          </p:cNvPr>
          <p:cNvSpPr>
            <a:spLocks noGrp="1"/>
          </p:cNvSpPr>
          <p:nvPr>
            <p:ph type="title"/>
          </p:nvPr>
        </p:nvSpPr>
        <p:spPr/>
        <p:txBody>
          <a:bodyPr/>
          <a:lstStyle/>
          <a:p>
            <a:pPr algn="r" rtl="1"/>
            <a:r>
              <a:rPr lang="he-IL" dirty="0"/>
              <a:t>בדיקת הצורך ב</a:t>
            </a:r>
            <a:r>
              <a:rPr lang="en-US" dirty="0"/>
              <a:t>transfer </a:t>
            </a:r>
            <a:r>
              <a:rPr lang="en-US" dirty="0" err="1"/>
              <a:t>learining</a:t>
            </a:r>
            <a:r>
              <a:rPr lang="he-IL" dirty="0"/>
              <a:t> עבור </a:t>
            </a:r>
            <a:r>
              <a:rPr lang="en-US" dirty="0"/>
              <a:t>srPix2Pix</a:t>
            </a:r>
            <a:endParaRPr lang="en-IL" dirty="0"/>
          </a:p>
        </p:txBody>
      </p:sp>
      <p:sp>
        <p:nvSpPr>
          <p:cNvPr id="8" name="Content Placeholder 7">
            <a:extLst>
              <a:ext uri="{FF2B5EF4-FFF2-40B4-BE49-F238E27FC236}">
                <a16:creationId xmlns:a16="http://schemas.microsoft.com/office/drawing/2014/main" id="{B71616FC-3CD6-3819-E512-EC63AFC853DD}"/>
              </a:ext>
            </a:extLst>
          </p:cNvPr>
          <p:cNvSpPr>
            <a:spLocks noGrp="1"/>
          </p:cNvSpPr>
          <p:nvPr>
            <p:ph idx="1"/>
          </p:nvPr>
        </p:nvSpPr>
        <p:spPr/>
        <p:txBody>
          <a:bodyPr/>
          <a:lstStyle/>
          <a:p>
            <a:endParaRPr lang="en-IL"/>
          </a:p>
        </p:txBody>
      </p:sp>
      <p:pic>
        <p:nvPicPr>
          <p:cNvPr id="10" name="Picture 9">
            <a:extLst>
              <a:ext uri="{FF2B5EF4-FFF2-40B4-BE49-F238E27FC236}">
                <a16:creationId xmlns:a16="http://schemas.microsoft.com/office/drawing/2014/main" id="{6B835F7F-FB3B-7803-6DA5-1C76C09DE1A4}"/>
              </a:ext>
            </a:extLst>
          </p:cNvPr>
          <p:cNvPicPr>
            <a:picLocks noChangeAspect="1"/>
          </p:cNvPicPr>
          <p:nvPr/>
        </p:nvPicPr>
        <p:blipFill>
          <a:blip r:embed="rId2"/>
          <a:stretch>
            <a:fillRect/>
          </a:stretch>
        </p:blipFill>
        <p:spPr>
          <a:xfrm>
            <a:off x="1515601" y="2366357"/>
            <a:ext cx="8743117" cy="3153641"/>
          </a:xfrm>
          <a:prstGeom prst="rect">
            <a:avLst/>
          </a:prstGeom>
        </p:spPr>
      </p:pic>
    </p:spTree>
    <p:extLst>
      <p:ext uri="{BB962C8B-B14F-4D97-AF65-F5344CB8AC3E}">
        <p14:creationId xmlns:p14="http://schemas.microsoft.com/office/powerpoint/2010/main" val="999404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2B85-687A-31AE-CB2B-69444DADAD5E}"/>
              </a:ext>
            </a:extLst>
          </p:cNvPr>
          <p:cNvSpPr>
            <a:spLocks noGrp="1"/>
          </p:cNvSpPr>
          <p:nvPr>
            <p:ph type="title"/>
          </p:nvPr>
        </p:nvSpPr>
        <p:spPr/>
        <p:txBody>
          <a:bodyPr/>
          <a:lstStyle/>
          <a:p>
            <a:pPr algn="r" rtl="1"/>
            <a:r>
              <a:rPr lang="he-IL" dirty="0"/>
              <a:t>סקרית ארכיטקטורות –</a:t>
            </a:r>
            <a:r>
              <a:rPr lang="en-US" dirty="0" err="1"/>
              <a:t>SinGan</a:t>
            </a:r>
            <a:r>
              <a:rPr lang="en-US" dirty="0"/>
              <a:t> </a:t>
            </a:r>
            <a:endParaRPr lang="en-IL" dirty="0"/>
          </a:p>
        </p:txBody>
      </p:sp>
      <p:pic>
        <p:nvPicPr>
          <p:cNvPr id="4" name="Content Placeholder 3">
            <a:extLst>
              <a:ext uri="{FF2B5EF4-FFF2-40B4-BE49-F238E27FC236}">
                <a16:creationId xmlns:a16="http://schemas.microsoft.com/office/drawing/2014/main" id="{5C10C799-824C-7084-7F88-73A476A6223C}"/>
              </a:ext>
            </a:extLst>
          </p:cNvPr>
          <p:cNvPicPr>
            <a:picLocks noGrp="1" noChangeAspect="1"/>
          </p:cNvPicPr>
          <p:nvPr>
            <p:ph idx="1"/>
          </p:nvPr>
        </p:nvPicPr>
        <p:blipFill>
          <a:blip r:embed="rId3"/>
          <a:stretch>
            <a:fillRect/>
          </a:stretch>
        </p:blipFill>
        <p:spPr>
          <a:xfrm>
            <a:off x="149542" y="3823870"/>
            <a:ext cx="6492141" cy="2865106"/>
          </a:xfrm>
          <a:prstGeom prst="rect">
            <a:avLst/>
          </a:prstGeom>
        </p:spPr>
      </p:pic>
      <mc:AlternateContent xmlns:mc="http://schemas.openxmlformats.org/markup-compatibility/2006" xmlns:a14="http://schemas.microsoft.com/office/drawing/2010/main">
        <mc:Choice Requires="a14">
          <p:sp>
            <p:nvSpPr>
              <p:cNvPr id="5" name="Content Placeholder 9">
                <a:extLst>
                  <a:ext uri="{FF2B5EF4-FFF2-40B4-BE49-F238E27FC236}">
                    <a16:creationId xmlns:a16="http://schemas.microsoft.com/office/drawing/2014/main" id="{F576C6D4-D750-E0A8-D54A-AD744EA14571}"/>
                  </a:ext>
                </a:extLst>
              </p:cNvPr>
              <p:cNvSpPr txBox="1">
                <a:spLocks/>
              </p:cNvSpPr>
              <p:nvPr/>
            </p:nvSpPr>
            <p:spPr>
              <a:xfrm>
                <a:off x="60960" y="1393476"/>
                <a:ext cx="11797334" cy="53675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rPr>
                  <a:t>מציג אימון ארכיטקטורה המשתמשת באימון רשתות יריבות אשר מתאמן על תמונה יחידה. המאמר מציג שיטה לייצור כמה שינויים בתמונה היחידה המתקבלת</a:t>
                </a:r>
                <a:r>
                  <a:rPr lang="en-US" sz="1800" dirty="0">
                    <a:solidFill>
                      <a:schemeClr val="tx1"/>
                    </a:solidFill>
                  </a:rPr>
                  <a:t>.</a:t>
                </a:r>
              </a:p>
              <a:p>
                <a:pPr algn="r" rtl="1"/>
                <a:r>
                  <a:rPr lang="he-IL" sz="1800" dirty="0">
                    <a:solidFill>
                      <a:schemeClr val="tx1"/>
                    </a:solidFill>
                  </a:rPr>
                  <a:t>הארכיטקטורה משתמשת באימן </a:t>
                </a:r>
                <a:r>
                  <a:rPr lang="en-US" sz="1800" dirty="0">
                    <a:solidFill>
                      <a:schemeClr val="tx1"/>
                    </a:solidFill>
                  </a:rPr>
                  <a:t>progressive growing  </a:t>
                </a:r>
                <a:r>
                  <a:rPr lang="he-IL" sz="1800" dirty="0">
                    <a:solidFill>
                      <a:schemeClr val="tx1"/>
                    </a:solidFill>
                  </a:rPr>
                  <a:t>, אשר עוזר לארכיטקטורה ללמוד מאפייני טקסטורות בכמה רמות. בכל רמה נעשה אימון   </a:t>
                </a:r>
                <a:r>
                  <a:rPr lang="en-US" sz="1800" dirty="0">
                    <a:solidFill>
                      <a:schemeClr val="tx1"/>
                    </a:solidFill>
                  </a:rPr>
                  <a:t>WGAN GP </a:t>
                </a:r>
                <a:r>
                  <a:rPr lang="he-IL" sz="1800" dirty="0">
                    <a:solidFill>
                      <a:schemeClr val="tx1"/>
                    </a:solidFill>
                  </a:rPr>
                  <a:t>עם דסקרימנטור </a:t>
                </a:r>
                <a:r>
                  <a:rPr lang="en-US" sz="1800" dirty="0" err="1">
                    <a:solidFill>
                      <a:schemeClr val="tx1"/>
                    </a:solidFill>
                  </a:rPr>
                  <a:t>PatchGan</a:t>
                </a:r>
                <a:r>
                  <a:rPr lang="he-IL" sz="1800" dirty="0">
                    <a:solidFill>
                      <a:schemeClr val="tx1"/>
                    </a:solidFill>
                  </a:rPr>
                  <a:t>. לאחר אימון רמה מסוימת הדסקרימנטור נשאר ללא שימוש והגנרטור משומש לאימון הרמה הבאה כאשר משקולותיו נשארות מוקפאות. </a:t>
                </a:r>
                <a:endParaRPr lang="en-IL" sz="1800" dirty="0">
                  <a:solidFill>
                    <a:schemeClr val="tx1"/>
                  </a:solidFill>
                </a:endParaRPr>
              </a:p>
              <a:p>
                <a:pPr algn="r" rtl="1"/>
                <a:r>
                  <a:rPr lang="he-IL" sz="1800" dirty="0">
                    <a:solidFill>
                      <a:schemeClr val="tx1"/>
                    </a:solidFill>
                  </a:rPr>
                  <a:t>גודל המקטעים שהדסקרימנטור מייצר נשאר קבוע עבור כל גודל תמונה מיוצרת ברמות השונות, הדבר גורם לכך שכל רמה הדסקרימנטור  רואה מקטעים הולכים וקטנים מהתמונה, דבר הגורם לאימון אשר מתמקד בכל רמה ברמת דיוק אוביקטים שונה. ככל שהפאטץ באופן יחיס יותר קטן בתמונה הוא מתמקד באובייקטים יותר קטנים ובטקסטורות יותר חדות. ככל שהפאטץ באופן יחסי גדול הוא מתמקד באוביקטים יותר גדולים וקווי מתאר כללים</a:t>
                </a:r>
              </a:p>
              <a:p>
                <a:pPr algn="r" rtl="1"/>
                <a14:m>
                  <m:oMath xmlns:m="http://schemas.openxmlformats.org/officeDocument/2006/math">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he-IL"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G</m:t>
                            </m:r>
                          </m:e>
                          <m:sub>
                            <m:r>
                              <a:rPr lang="en-US" sz="1800">
                                <a:solidFill>
                                  <a:schemeClr val="tx1"/>
                                </a:solidFill>
                                <a:latin typeface="Cambria Math" panose="02040503050406030204" pitchFamily="18" charset="0"/>
                              </a:rPr>
                              <m:t>𝑛</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0</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m:t>
                                </m:r>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𝑋</m:t>
                            </m:r>
                          </m:e>
                          <m:sub>
                            <m:r>
                              <a:rPr lang="en-US" sz="1800">
                                <a:solidFill>
                                  <a:schemeClr val="tx1"/>
                                </a:solidFill>
                                <a:latin typeface="Cambria Math" panose="02040503050406030204" pitchFamily="18" charset="0"/>
                              </a:rPr>
                              <m:t>𝑛</m:t>
                            </m:r>
                          </m:sub>
                        </m:sSub>
                        <m:r>
                          <a:rPr lang="he-IL" sz="1800">
                            <a:solidFill>
                              <a:schemeClr val="tx1"/>
                            </a:solidFill>
                            <a:latin typeface="Cambria Math" panose="02040503050406030204" pitchFamily="18" charset="0"/>
                          </a:rPr>
                          <m:t>||</m:t>
                        </m:r>
                      </m:e>
                      <m:sub>
                        <m:r>
                          <m:rPr>
                            <m:sty m:val="p"/>
                          </m:rPr>
                          <a:rPr lang="en-US" sz="1800">
                            <a:solidFill>
                              <a:schemeClr val="tx1"/>
                            </a:solidFill>
                            <a:latin typeface="Cambria Math" panose="02040503050406030204" pitchFamily="18" charset="0"/>
                          </a:rPr>
                          <m:t>L</m:t>
                        </m:r>
                        <m:r>
                          <a:rPr lang="en-US" sz="1800">
                            <a:solidFill>
                              <a:schemeClr val="tx1"/>
                            </a:solidFill>
                            <a:latin typeface="Cambria Math" panose="02040503050406030204" pitchFamily="18" charset="0"/>
                          </a:rPr>
                          <m:t>2</m:t>
                        </m:r>
                      </m:sub>
                    </m:sSub>
                  </m:oMath>
                </a14:m>
                <a:endParaRPr lang="en-US" sz="1800" dirty="0">
                  <a:solidFill>
                    <a:schemeClr val="tx1"/>
                  </a:solidFill>
                </a:endParaRPr>
              </a:p>
              <a:p>
                <a:pPr algn="r" rtl="1"/>
                <a14:m>
                  <m:oMath xmlns:m="http://schemas.openxmlformats.org/officeDocument/2006/math">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argmin</m:t>
                        </m:r>
                      </m:e>
                      <m:lim>
                        <m:r>
                          <m:rPr>
                            <m:sty m:val="p"/>
                          </m:rPr>
                          <a:rPr lang="en-US" sz="1800">
                            <a:solidFill>
                              <a:schemeClr val="tx1"/>
                            </a:solidFill>
                            <a:latin typeface="Cambria Math" panose="02040503050406030204" pitchFamily="18" charset="0"/>
                          </a:rPr>
                          <m:t>G</m:t>
                        </m:r>
                      </m:lim>
                    </m:limLow>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argmax</m:t>
                        </m:r>
                      </m:e>
                      <m:lim>
                        <m:r>
                          <m:rPr>
                            <m:sty m:val="p"/>
                          </m:rPr>
                          <a:rPr lang="en-US" sz="1800">
                            <a:solidFill>
                              <a:schemeClr val="tx1"/>
                            </a:solidFill>
                            <a:latin typeface="Cambria Math" panose="02040503050406030204" pitchFamily="18" charset="0"/>
                          </a:rPr>
                          <m:t>D</m:t>
                        </m:r>
                      </m:lim>
                    </m:limLow>
                    <m:r>
                      <a:rPr lang="en-US" sz="1800">
                        <a:solidFill>
                          <a:schemeClr val="tx1"/>
                        </a:solidFill>
                        <a:latin typeface="Cambria Math" panose="02040503050406030204" pitchFamily="18" charset="0"/>
                      </a:rPr>
                      <m:t>𝐿</m:t>
                    </m:r>
                    <m:d>
                      <m:dPr>
                        <m:ctrlPr>
                          <a:rPr lang="en-IL" sz="1800" i="1">
                            <a:solidFill>
                              <a:schemeClr val="tx1"/>
                            </a:solidFill>
                            <a:latin typeface="Cambria Math" panose="02040503050406030204" pitchFamily="18" charset="0"/>
                          </a:rPr>
                        </m:ctrlPr>
                      </m:dPr>
                      <m:e>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D</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m:rPr>
                            <m:sty m:val="p"/>
                          </m:rPr>
                          <a:rPr lang="en-US" sz="1800" b="0" i="0" smtClean="0">
                            <a:solidFill>
                              <a:schemeClr val="tx1"/>
                            </a:solidFill>
                            <a:latin typeface="Cambria Math" panose="02040503050406030204" pitchFamily="18" charset="0"/>
                          </a:rPr>
                          <m:t>WganGp</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𝐷</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e>
                    </m:d>
                    <m:r>
                      <a:rPr lang="en-US" sz="1800" b="0" i="0" smtClean="0">
                        <a:solidFill>
                          <a:schemeClr val="tx1"/>
                        </a:solidFill>
                        <a:latin typeface="Cambria Math" panose="02040503050406030204" pitchFamily="18" charset="0"/>
                      </a:rPr>
                      <m:t> </m:t>
                    </m:r>
                  </m:oMath>
                </a14:m>
                <a:endParaRPr lang="en-US" sz="1800" b="0" dirty="0">
                  <a:solidFill>
                    <a:schemeClr val="tx1"/>
                  </a:solidFill>
                </a:endParaRPr>
              </a:p>
              <a:p>
                <a:pPr algn="r" rtl="1"/>
                <a:r>
                  <a:rPr lang="en-US" sz="1800" dirty="0">
                    <a:solidFill>
                      <a:schemeClr val="tx1"/>
                    </a:solidFill>
                  </a:rPr>
                  <a:t>+</a:t>
                </a:r>
                <a:r>
                  <a:rPr lang="en-IL" sz="1800" dirty="0">
                    <a:solidFill>
                      <a:srgbClr val="7030A0"/>
                    </a:solidFill>
                  </a:rPr>
                  <a:t> </a:t>
                </a:r>
                <a14:m>
                  <m:oMath xmlns:m="http://schemas.openxmlformats.org/officeDocument/2006/math">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br>
                  <a:rPr lang="en-US" sz="1800" b="0" dirty="0">
                    <a:solidFill>
                      <a:schemeClr val="tx1"/>
                    </a:solidFill>
                  </a:rPr>
                </a:br>
                <a14:m>
                  <m:oMath xmlns:m="http://schemas.openxmlformats.org/officeDocument/2006/math">
                    <m:r>
                      <a:rPr lang="en-US" sz="1800" b="0" i="1" smtClean="0">
                        <a:solidFill>
                          <a:schemeClr val="tx1"/>
                        </a:solidFill>
                        <a:latin typeface="Cambria Math" panose="02040503050406030204" pitchFamily="18" charset="0"/>
                      </a:rPr>
                      <m:t>	</m:t>
                    </m:r>
                  </m:oMath>
                </a14:m>
                <a:endParaRPr lang="he-IL" sz="1800" dirty="0">
                  <a:solidFill>
                    <a:schemeClr val="tx1"/>
                  </a:solidFill>
                </a:endParaRPr>
              </a:p>
              <a:p>
                <a:pPr algn="r" rtl="1"/>
                <a:endParaRPr lang="he-IL" sz="2400" dirty="0">
                  <a:solidFill>
                    <a:schemeClr val="tx1"/>
                  </a:solidFill>
                </a:endParaRPr>
              </a:p>
            </p:txBody>
          </p:sp>
        </mc:Choice>
        <mc:Fallback xmlns="">
          <p:sp>
            <p:nvSpPr>
              <p:cNvPr id="5" name="Content Placeholder 9">
                <a:extLst>
                  <a:ext uri="{FF2B5EF4-FFF2-40B4-BE49-F238E27FC236}">
                    <a16:creationId xmlns:a16="http://schemas.microsoft.com/office/drawing/2014/main" id="{F576C6D4-D750-E0A8-D54A-AD744EA14571}"/>
                  </a:ext>
                </a:extLst>
              </p:cNvPr>
              <p:cNvSpPr txBox="1">
                <a:spLocks noRot="1" noChangeAspect="1" noMove="1" noResize="1" noEditPoints="1" noAdjustHandles="1" noChangeArrowheads="1" noChangeShapeType="1" noTextEdit="1"/>
              </p:cNvSpPr>
              <p:nvPr/>
            </p:nvSpPr>
            <p:spPr>
              <a:xfrm>
                <a:off x="60960" y="1393476"/>
                <a:ext cx="11797334" cy="5367542"/>
              </a:xfrm>
              <a:prstGeom prst="rect">
                <a:avLst/>
              </a:prstGeom>
              <a:blipFill>
                <a:blip r:embed="rId4"/>
                <a:stretch>
                  <a:fillRect l="-672" t="-568" r="-103"/>
                </a:stretch>
              </a:blipFill>
            </p:spPr>
            <p:txBody>
              <a:bodyPr/>
              <a:lstStyle/>
              <a:p>
                <a:r>
                  <a:rPr lang="en-IL">
                    <a:noFill/>
                  </a:rPr>
                  <a:t> </a:t>
                </a:r>
              </a:p>
            </p:txBody>
          </p:sp>
        </mc:Fallback>
      </mc:AlternateContent>
    </p:spTree>
    <p:extLst>
      <p:ext uri="{BB962C8B-B14F-4D97-AF65-F5344CB8AC3E}">
        <p14:creationId xmlns:p14="http://schemas.microsoft.com/office/powerpoint/2010/main" val="204720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6BE-DCFF-86D8-A7DC-38AC79A5FC1A}"/>
              </a:ext>
            </a:extLst>
          </p:cNvPr>
          <p:cNvSpPr>
            <a:spLocks noGrp="1"/>
          </p:cNvSpPr>
          <p:nvPr>
            <p:ph type="title"/>
          </p:nvPr>
        </p:nvSpPr>
        <p:spPr/>
        <p:txBody>
          <a:bodyPr/>
          <a:lstStyle/>
          <a:p>
            <a:pPr algn="r" rtl="1"/>
            <a:r>
              <a:rPr lang="he-IL" dirty="0"/>
              <a:t>תוצאת ריצת </a:t>
            </a:r>
            <a:r>
              <a:rPr lang="en-US" dirty="0" err="1"/>
              <a:t>SinGan</a:t>
            </a:r>
            <a:endParaRPr lang="en-IL" dirty="0"/>
          </a:p>
        </p:txBody>
      </p:sp>
      <p:pic>
        <p:nvPicPr>
          <p:cNvPr id="7" name="Picture 6">
            <a:extLst>
              <a:ext uri="{FF2B5EF4-FFF2-40B4-BE49-F238E27FC236}">
                <a16:creationId xmlns:a16="http://schemas.microsoft.com/office/drawing/2014/main" id="{54E446A2-7E5F-86E2-E507-E22BA7BE9730}"/>
              </a:ext>
            </a:extLst>
          </p:cNvPr>
          <p:cNvPicPr>
            <a:picLocks noChangeAspect="1"/>
          </p:cNvPicPr>
          <p:nvPr/>
        </p:nvPicPr>
        <p:blipFill>
          <a:blip r:embed="rId3"/>
          <a:stretch>
            <a:fillRect/>
          </a:stretch>
        </p:blipFill>
        <p:spPr>
          <a:xfrm>
            <a:off x="1357184" y="1825625"/>
            <a:ext cx="9477632" cy="4398961"/>
          </a:xfrm>
          <a:prstGeom prst="rect">
            <a:avLst/>
          </a:prstGeom>
        </p:spPr>
      </p:pic>
    </p:spTree>
    <p:extLst>
      <p:ext uri="{BB962C8B-B14F-4D97-AF65-F5344CB8AC3E}">
        <p14:creationId xmlns:p14="http://schemas.microsoft.com/office/powerpoint/2010/main" val="22229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972-E290-98FA-437E-DEA4C749FAF2}"/>
              </a:ext>
            </a:extLst>
          </p:cNvPr>
          <p:cNvSpPr>
            <a:spLocks noGrp="1"/>
          </p:cNvSpPr>
          <p:nvPr>
            <p:ph type="title"/>
          </p:nvPr>
        </p:nvSpPr>
        <p:spPr/>
        <p:txBody>
          <a:bodyPr/>
          <a:lstStyle/>
          <a:p>
            <a:pPr algn="r" rtl="1"/>
            <a:r>
              <a:rPr lang="he-IL" dirty="0"/>
              <a:t>דיון על המשך הפרויקט</a:t>
            </a:r>
            <a:endParaRPr lang="en-IL" dirty="0"/>
          </a:p>
        </p:txBody>
      </p:sp>
      <p:sp>
        <p:nvSpPr>
          <p:cNvPr id="3" name="Content Placeholder 2">
            <a:extLst>
              <a:ext uri="{FF2B5EF4-FFF2-40B4-BE49-F238E27FC236}">
                <a16:creationId xmlns:a16="http://schemas.microsoft.com/office/drawing/2014/main" id="{E9CB29D9-F942-1F26-6754-723D495E5B47}"/>
              </a:ext>
            </a:extLst>
          </p:cNvPr>
          <p:cNvSpPr>
            <a:spLocks noGrp="1"/>
          </p:cNvSpPr>
          <p:nvPr>
            <p:ph idx="1"/>
          </p:nvPr>
        </p:nvSpPr>
        <p:spPr/>
        <p:txBody>
          <a:bodyPr/>
          <a:lstStyle/>
          <a:p>
            <a:pPr algn="r" rtl="1"/>
            <a:r>
              <a:rPr lang="he-IL" dirty="0"/>
              <a:t>בחינת הגדלת רזולוציה בפקטור גדול יותר, האם צריך להציג פתרונות אחרים או שאותם פתרונות עובדים.</a:t>
            </a:r>
            <a:endParaRPr lang="en-US" dirty="0"/>
          </a:p>
          <a:p>
            <a:pPr algn="r" rtl="1"/>
            <a:r>
              <a:rPr lang="he-IL" dirty="0"/>
              <a:t>יצירת רנדומיות במאפיינים הממוצאים בתוצרים של הרשת הגנרטיבית.</a:t>
            </a:r>
          </a:p>
          <a:p>
            <a:pPr algn="r" rtl="1"/>
            <a:r>
              <a:rPr lang="he-IL" dirty="0"/>
              <a:t>איך סוגי דאטה שונים עובדים עם הארכיטקטורות השונות.</a:t>
            </a:r>
          </a:p>
          <a:p>
            <a:pPr algn="r" rtl="1"/>
            <a:endParaRPr lang="en-IL" dirty="0"/>
          </a:p>
        </p:txBody>
      </p:sp>
    </p:spTree>
    <p:extLst>
      <p:ext uri="{BB962C8B-B14F-4D97-AF65-F5344CB8AC3E}">
        <p14:creationId xmlns:p14="http://schemas.microsoft.com/office/powerpoint/2010/main" val="3818753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FA56-6585-AB96-7210-769F509FA626}"/>
              </a:ext>
            </a:extLst>
          </p:cNvPr>
          <p:cNvSpPr>
            <a:spLocks noGrp="1"/>
          </p:cNvSpPr>
          <p:nvPr>
            <p:ph type="title"/>
          </p:nvPr>
        </p:nvSpPr>
        <p:spPr/>
        <p:txBody>
          <a:bodyPr/>
          <a:lstStyle/>
          <a:p>
            <a:pPr algn="r" rtl="1"/>
            <a:r>
              <a:rPr lang="he-IL" dirty="0"/>
              <a:t>סיכום</a:t>
            </a:r>
            <a:endParaRPr lang="en-IL" dirty="0"/>
          </a:p>
        </p:txBody>
      </p:sp>
      <p:sp>
        <p:nvSpPr>
          <p:cNvPr id="3" name="Content Placeholder 2">
            <a:extLst>
              <a:ext uri="{FF2B5EF4-FFF2-40B4-BE49-F238E27FC236}">
                <a16:creationId xmlns:a16="http://schemas.microsoft.com/office/drawing/2014/main" id="{A6B90348-9D6A-A268-4837-811BA8883082}"/>
              </a:ext>
            </a:extLst>
          </p:cNvPr>
          <p:cNvSpPr>
            <a:spLocks noGrp="1"/>
          </p:cNvSpPr>
          <p:nvPr>
            <p:ph idx="1"/>
          </p:nvPr>
        </p:nvSpPr>
        <p:spPr/>
        <p:txBody>
          <a:bodyPr/>
          <a:lstStyle/>
          <a:p>
            <a:pPr algn="r" rtl="1"/>
            <a:r>
              <a:rPr lang="he-IL" dirty="0"/>
              <a:t>הראנו כי לארכיקטורות </a:t>
            </a:r>
            <a:r>
              <a:rPr lang="en-US" dirty="0"/>
              <a:t>GAN</a:t>
            </a:r>
            <a:r>
              <a:rPr lang="he-IL" dirty="0"/>
              <a:t> ישנה יכולת להשלמת מידע חסר מתוך המרחב הסמוי אותו היא למדה</a:t>
            </a:r>
          </a:p>
          <a:p>
            <a:pPr algn="r" rtl="1"/>
            <a:r>
              <a:rPr lang="he-IL" dirty="0"/>
              <a:t>סקרנו מספר ארכיטקטורת </a:t>
            </a:r>
            <a:r>
              <a:rPr lang="en-US" dirty="0"/>
              <a:t>GAN</a:t>
            </a:r>
            <a:r>
              <a:rPr lang="he-IL" dirty="0"/>
              <a:t>, והצורך שהן עונות עליהם. הראינו איך שימוש בעקרונות מארכיטקטורות אלה משפיע על ארכיטקטורת </a:t>
            </a:r>
            <a:r>
              <a:rPr lang="en-US" dirty="0" err="1"/>
              <a:t>SRGan</a:t>
            </a:r>
            <a:endParaRPr lang="he-IL" dirty="0"/>
          </a:p>
          <a:p>
            <a:pPr algn="r" rtl="1"/>
            <a:r>
              <a:rPr lang="he-IL" dirty="0"/>
              <a:t>הסברנו למה אימון רשת </a:t>
            </a:r>
            <a:r>
              <a:rPr lang="en-US" dirty="0"/>
              <a:t>GAN</a:t>
            </a:r>
            <a:r>
              <a:rPr lang="he-IL" dirty="0"/>
              <a:t> הוא קשה.</a:t>
            </a:r>
          </a:p>
          <a:p>
            <a:pPr algn="r" rtl="1"/>
            <a:r>
              <a:rPr lang="he-IL" dirty="0"/>
              <a:t>סקרנו מספר שיטות מדידת תוצרי הארכיטקטורה. והראינו התאמה של התוצאות המיוצרות למדידות אלה</a:t>
            </a:r>
          </a:p>
          <a:p>
            <a:pPr algn="r" rtl="1"/>
            <a:endParaRPr lang="en-IL" dirty="0"/>
          </a:p>
        </p:txBody>
      </p:sp>
    </p:spTree>
    <p:extLst>
      <p:ext uri="{BB962C8B-B14F-4D97-AF65-F5344CB8AC3E}">
        <p14:creationId xmlns:p14="http://schemas.microsoft.com/office/powerpoint/2010/main" val="112355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8CBC-8BF5-A593-A540-DFF8FAFF7686}"/>
              </a:ext>
            </a:extLst>
          </p:cNvPr>
          <p:cNvSpPr>
            <a:spLocks noGrp="1"/>
          </p:cNvSpPr>
          <p:nvPr>
            <p:ph type="title"/>
          </p:nvPr>
        </p:nvSpPr>
        <p:spPr/>
        <p:txBody>
          <a:bodyPr/>
          <a:lstStyle/>
          <a:p>
            <a:pPr algn="r" rtl="1"/>
            <a:r>
              <a:rPr lang="he-IL" dirty="0"/>
              <a:t>הסבר על מימוש הפרויקט</a:t>
            </a:r>
            <a:endParaRPr lang="en-IL" dirty="0"/>
          </a:p>
        </p:txBody>
      </p:sp>
      <p:sp>
        <p:nvSpPr>
          <p:cNvPr id="3" name="Content Placeholder 2">
            <a:extLst>
              <a:ext uri="{FF2B5EF4-FFF2-40B4-BE49-F238E27FC236}">
                <a16:creationId xmlns:a16="http://schemas.microsoft.com/office/drawing/2014/main" id="{9F49885D-29F4-95BC-8FA3-7170693B54F8}"/>
              </a:ext>
            </a:extLst>
          </p:cNvPr>
          <p:cNvSpPr>
            <a:spLocks noGrp="1"/>
          </p:cNvSpPr>
          <p:nvPr>
            <p:ph idx="1"/>
          </p:nvPr>
        </p:nvSpPr>
        <p:spPr/>
        <p:txBody>
          <a:bodyPr>
            <a:normAutofit/>
          </a:bodyPr>
          <a:lstStyle/>
          <a:p>
            <a:pPr algn="r" rtl="1"/>
            <a:r>
              <a:rPr lang="he-IL" sz="2100" dirty="0">
                <a:latin typeface="Arial" panose="020B0604020202020204" pitchFamily="34" charset="0"/>
              </a:rPr>
              <a:t>לרוב בחרתי פרטמטים לאלגוריתמים כפי שהם מופיעים במאמרים.</a:t>
            </a:r>
            <a:br>
              <a:rPr lang="en-US" sz="2100" dirty="0">
                <a:latin typeface="Arial" panose="020B0604020202020204" pitchFamily="34" charset="0"/>
              </a:rPr>
            </a:br>
            <a:r>
              <a:rPr lang="he-IL" sz="2100" dirty="0">
                <a:latin typeface="Arial" panose="020B0604020202020204" pitchFamily="34" charset="0"/>
              </a:rPr>
              <a:t>גדלי הבאטץ, היחס לאימון עודף עבור הדסקרימנטור על הגרנרטור, היחס בין רכיבים שונים בפונקציות ההפסד, כמויות הפילטרים והגדלים עבור השכבות השונות, יחס ההגדלה בין תמונת התמונות, וגדול התמונה ברזולוציה הגבוהה.</a:t>
            </a:r>
          </a:p>
          <a:p>
            <a:pPr algn="r" rtl="1"/>
            <a:r>
              <a:rPr lang="he-IL" sz="2100" dirty="0">
                <a:latin typeface="Arial" panose="020B0604020202020204" pitchFamily="34" charset="0"/>
              </a:rPr>
              <a:t>כאשר ניסיתי לשפר תוצאות ניסיתי פרמטרים אחרים ושכבות אחרות.</a:t>
            </a:r>
          </a:p>
          <a:p>
            <a:pPr algn="r" rtl="1"/>
            <a:r>
              <a:rPr lang="he-IL" sz="2100" dirty="0">
                <a:latin typeface="Arial" panose="020B0604020202020204" pitchFamily="34" charset="0"/>
              </a:rPr>
              <a:t>מחלקה אבסטרקטית מהווה בסיס לאימון עבור הארכיטקטורות. במחלקה זו מומשה לולאת האימון שכוללת אימון הרשתות היריבות, שמירת תוצאות הביניים, ומדידת התקדמות האימון. ארכיטקטורות נבחנות יורשות ממחלקה זו וממשות את צעדי האימון.</a:t>
            </a:r>
          </a:p>
          <a:p>
            <a:pPr algn="r" rtl="1"/>
            <a:r>
              <a:rPr lang="he-IL" sz="2100" dirty="0">
                <a:latin typeface="Arial" panose="020B0604020202020204" pitchFamily="34" charset="0"/>
              </a:rPr>
              <a:t>מחלקה לייצירת מקבצי הדאטה. מחלקה להצגת ושמירת תמונת. מחלקה ליצירת מודלים</a:t>
            </a:r>
          </a:p>
          <a:p>
            <a:pPr algn="r" rtl="1"/>
            <a:endParaRPr lang="he-IL" sz="2100" dirty="0">
              <a:latin typeface="Arial" panose="020B0604020202020204" pitchFamily="34" charset="0"/>
            </a:endParaRPr>
          </a:p>
          <a:p>
            <a:pPr algn="r" rtl="1"/>
            <a:endParaRPr lang="he-IL" dirty="0">
              <a:latin typeface="Arial" panose="020B0604020202020204" pitchFamily="34" charset="0"/>
            </a:endParaRPr>
          </a:p>
        </p:txBody>
      </p:sp>
    </p:spTree>
    <p:extLst>
      <p:ext uri="{BB962C8B-B14F-4D97-AF65-F5344CB8AC3E}">
        <p14:creationId xmlns:p14="http://schemas.microsoft.com/office/powerpoint/2010/main" val="261268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AEA6-890B-682A-4678-44DC026D2FE3}"/>
              </a:ext>
            </a:extLst>
          </p:cNvPr>
          <p:cNvSpPr>
            <a:spLocks noGrp="1"/>
          </p:cNvSpPr>
          <p:nvPr>
            <p:ph type="title"/>
          </p:nvPr>
        </p:nvSpPr>
        <p:spPr/>
        <p:txBody>
          <a:bodyPr/>
          <a:lstStyle/>
          <a:p>
            <a:pPr algn="r" rtl="1"/>
            <a:r>
              <a:rPr lang="he-IL" dirty="0"/>
              <a:t>בסיס הנתונים</a:t>
            </a:r>
            <a:endParaRPr lang="en-IL" dirty="0"/>
          </a:p>
        </p:txBody>
      </p:sp>
      <p:sp>
        <p:nvSpPr>
          <p:cNvPr id="3" name="Content Placeholder 2">
            <a:extLst>
              <a:ext uri="{FF2B5EF4-FFF2-40B4-BE49-F238E27FC236}">
                <a16:creationId xmlns:a16="http://schemas.microsoft.com/office/drawing/2014/main" id="{775D7DD2-6253-6EBB-E612-9FFD1142AEB8}"/>
              </a:ext>
            </a:extLst>
          </p:cNvPr>
          <p:cNvSpPr>
            <a:spLocks noGrp="1"/>
          </p:cNvSpPr>
          <p:nvPr>
            <p:ph idx="1"/>
          </p:nvPr>
        </p:nvSpPr>
        <p:spPr/>
        <p:txBody>
          <a:bodyPr/>
          <a:lstStyle/>
          <a:p>
            <a:pPr algn="r" rtl="1"/>
            <a:r>
              <a:rPr lang="he-IL" sz="2100" dirty="0">
                <a:latin typeface="Arial" panose="020B0604020202020204" pitchFamily="34" charset="0"/>
              </a:rPr>
              <a:t>הדאטה שהשהתמונות מיושרות וממורכזות כך שהפרצוף במרכז התמונה.</a:t>
            </a:r>
          </a:p>
          <a:p>
            <a:pPr algn="r" rtl="1"/>
            <a:r>
              <a:rPr lang="he-IL" sz="2100" dirty="0">
                <a:latin typeface="Arial" panose="020B0604020202020204" pitchFamily="34" charset="0"/>
              </a:rPr>
              <a:t>השארתי 5% מהתמונת לסט ולידציה, תמונות אלו לא הוצגו למודלים בשלב האימון.</a:t>
            </a:r>
            <a:br>
              <a:rPr lang="en-US" sz="2100" dirty="0">
                <a:latin typeface="Arial" panose="020B0604020202020204" pitchFamily="34" charset="0"/>
              </a:rPr>
            </a:br>
            <a:r>
              <a:rPr lang="he-IL" sz="2100" dirty="0">
                <a:latin typeface="Arial" panose="020B0604020202020204" pitchFamily="34" charset="0"/>
              </a:rPr>
              <a:t>הסיבה לתמשתי בו הוא </a:t>
            </a:r>
            <a:r>
              <a:rPr lang="en-IL" sz="2100" dirty="0" err="1">
                <a:latin typeface="Arial" panose="020B0604020202020204" pitchFamily="34" charset="0"/>
              </a:rPr>
              <a:t>CelebA</a:t>
            </a:r>
            <a:r>
              <a:rPr lang="he-IL" sz="2100" dirty="0">
                <a:latin typeface="Arial" panose="020B0604020202020204" pitchFamily="34" charset="0"/>
              </a:rPr>
              <a:t>, מכיל 202.5  אלף תמונות של פרצופים. כמות הגדולה של סט הוולידציה היא הצורך במידע סטטיטי מדויק עבור מדד </a:t>
            </a:r>
            <a:r>
              <a:rPr lang="en-US" sz="2100" dirty="0">
                <a:latin typeface="Arial" panose="020B0604020202020204" pitchFamily="34" charset="0"/>
              </a:rPr>
              <a:t>FID</a:t>
            </a:r>
          </a:p>
          <a:p>
            <a:endParaRPr lang="en-IL" dirty="0"/>
          </a:p>
        </p:txBody>
      </p:sp>
    </p:spTree>
    <p:extLst>
      <p:ext uri="{BB962C8B-B14F-4D97-AF65-F5344CB8AC3E}">
        <p14:creationId xmlns:p14="http://schemas.microsoft.com/office/powerpoint/2010/main" val="316216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8652-F26A-7929-E96E-19438C09AF55}"/>
              </a:ext>
            </a:extLst>
          </p:cNvPr>
          <p:cNvSpPr>
            <a:spLocks noGrp="1"/>
          </p:cNvSpPr>
          <p:nvPr>
            <p:ph type="title"/>
          </p:nvPr>
        </p:nvSpPr>
        <p:spPr>
          <a:xfrm>
            <a:off x="5132385" y="725951"/>
            <a:ext cx="5883694" cy="1442463"/>
          </a:xfrm>
        </p:spPr>
        <p:txBody>
          <a:bodyPr>
            <a:normAutofit/>
          </a:bodyPr>
          <a:lstStyle/>
          <a:p>
            <a:pPr algn="r">
              <a:lnSpc>
                <a:spcPct val="90000"/>
              </a:lnSpc>
            </a:pPr>
            <a:r>
              <a:rPr lang="he-IL" sz="3700" dirty="0"/>
              <a:t>מדוע להשתמש בארכיטקטורת </a:t>
            </a:r>
            <a:r>
              <a:rPr lang="en-US" sz="3700" dirty="0"/>
              <a:t>GAN</a:t>
            </a:r>
            <a:r>
              <a:rPr lang="he-IL" sz="3700" dirty="0"/>
              <a:t> לשינוי ערכי תמונה</a:t>
            </a:r>
            <a:endParaRPr lang="en-IL" sz="3700" dirty="0"/>
          </a:p>
        </p:txBody>
      </p:sp>
      <p:sp>
        <p:nvSpPr>
          <p:cNvPr id="3" name="Content Placeholder 2">
            <a:extLst>
              <a:ext uri="{FF2B5EF4-FFF2-40B4-BE49-F238E27FC236}">
                <a16:creationId xmlns:a16="http://schemas.microsoft.com/office/drawing/2014/main" id="{BCFFFB95-2188-6ABE-E758-9627D58FB314}"/>
              </a:ext>
            </a:extLst>
          </p:cNvPr>
          <p:cNvSpPr>
            <a:spLocks noGrp="1"/>
          </p:cNvSpPr>
          <p:nvPr>
            <p:ph idx="1"/>
          </p:nvPr>
        </p:nvSpPr>
        <p:spPr>
          <a:xfrm>
            <a:off x="5132385" y="2340131"/>
            <a:ext cx="6223474" cy="3564436"/>
          </a:xfrm>
        </p:spPr>
        <p:txBody>
          <a:bodyPr>
            <a:normAutofit/>
          </a:bodyPr>
          <a:lstStyle/>
          <a:p>
            <a:pPr algn="r" rtl="1"/>
            <a:r>
              <a:rPr lang="he-IL" sz="2100" dirty="0">
                <a:latin typeface="Arial" panose="020B0604020202020204" pitchFamily="34" charset="0"/>
              </a:rPr>
              <a:t>שימוש בפונקציות הפסד הכוללות מרחק בין פיקסלים מתקשה לשחזר תמונה בייחוד כאשר יש מגוון אפשרויות לשחזור. לרוב מתקבל ערך יחיד ממוצע בין האפשרויות אשר לא בהכרך זהו ערך מהעולם האמיתי.</a:t>
            </a:r>
          </a:p>
          <a:p>
            <a:pPr algn="r" rtl="1"/>
            <a:r>
              <a:rPr lang="he-IL" sz="2100" dirty="0">
                <a:latin typeface="Arial" panose="020B0604020202020204" pitchFamily="34" charset="0"/>
              </a:rPr>
              <a:t>שימוש בארכיטקטורת </a:t>
            </a:r>
            <a:r>
              <a:rPr lang="en-US" sz="2100" dirty="0">
                <a:latin typeface="Arial" panose="020B0604020202020204" pitchFamily="34" charset="0"/>
              </a:rPr>
              <a:t>GAN</a:t>
            </a:r>
            <a:r>
              <a:rPr lang="he-IL" sz="2100" dirty="0">
                <a:latin typeface="Arial" panose="020B0604020202020204" pitchFamily="34" charset="0"/>
              </a:rPr>
              <a:t> דוחף את תהליך ייצור התמונה לתמונות הנראות אמיתיות וחדות. המטרה באימון רשותות יריבות הוא לגרום לתמונות הנוצרות להראות תמונות אמיתיות.</a:t>
            </a:r>
          </a:p>
          <a:p>
            <a:pPr algn="r" rtl="1"/>
            <a:r>
              <a:rPr lang="he-IL" sz="2100" dirty="0">
                <a:latin typeface="Arial" panose="020B0604020202020204" pitchFamily="34" charset="0"/>
              </a:rPr>
              <a:t>לארכיטקטורת </a:t>
            </a:r>
            <a:r>
              <a:rPr lang="en-US" sz="2100" dirty="0">
                <a:latin typeface="Arial" panose="020B0604020202020204" pitchFamily="34" charset="0"/>
              </a:rPr>
              <a:t>GAN</a:t>
            </a:r>
            <a:r>
              <a:rPr lang="he-IL" sz="2100" dirty="0">
                <a:latin typeface="Arial" panose="020B0604020202020204" pitchFamily="34" charset="0"/>
              </a:rPr>
              <a:t> ישנה יכולת להחזיר כמה תוצאות אפשריות  ולא התוצאה האחת הקרובה לכולם</a:t>
            </a:r>
            <a:endParaRPr lang="en-US" sz="2100" dirty="0">
              <a:latin typeface="Arial" panose="020B0604020202020204" pitchFamily="34" charset="0"/>
            </a:endParaRPr>
          </a:p>
          <a:p>
            <a:pPr algn="r" rtl="1">
              <a:lnSpc>
                <a:spcPct val="100000"/>
              </a:lnSpc>
            </a:pPr>
            <a:endParaRPr lang="en-IL" sz="1700" dirty="0"/>
          </a:p>
        </p:txBody>
      </p:sp>
      <p:pic>
        <p:nvPicPr>
          <p:cNvPr id="8" name="Picture 7">
            <a:extLst>
              <a:ext uri="{FF2B5EF4-FFF2-40B4-BE49-F238E27FC236}">
                <a16:creationId xmlns:a16="http://schemas.microsoft.com/office/drawing/2014/main" id="{9B16D805-984C-9316-9853-5A7A09D26DE5}"/>
              </a:ext>
            </a:extLst>
          </p:cNvPr>
          <p:cNvPicPr>
            <a:picLocks noChangeAspect="1"/>
          </p:cNvPicPr>
          <p:nvPr/>
        </p:nvPicPr>
        <p:blipFill>
          <a:blip r:embed="rId3"/>
          <a:stretch>
            <a:fillRect/>
          </a:stretch>
        </p:blipFill>
        <p:spPr>
          <a:xfrm>
            <a:off x="1022166" y="1085170"/>
            <a:ext cx="3462748" cy="2294071"/>
          </a:xfrm>
          <a:prstGeom prst="rect">
            <a:avLst/>
          </a:prstGeom>
        </p:spPr>
      </p:pic>
      <p:pic>
        <p:nvPicPr>
          <p:cNvPr id="4" name="Picture 3">
            <a:extLst>
              <a:ext uri="{FF2B5EF4-FFF2-40B4-BE49-F238E27FC236}">
                <a16:creationId xmlns:a16="http://schemas.microsoft.com/office/drawing/2014/main" id="{980E5C9B-C382-87A7-92C3-4F826E9EAF2D}"/>
              </a:ext>
            </a:extLst>
          </p:cNvPr>
          <p:cNvPicPr>
            <a:picLocks noChangeAspect="1"/>
          </p:cNvPicPr>
          <p:nvPr/>
        </p:nvPicPr>
        <p:blipFill rotWithShape="1">
          <a:blip r:embed="rId4"/>
          <a:srcRect l="24530" t="5985" r="2397"/>
          <a:stretch/>
        </p:blipFill>
        <p:spPr>
          <a:xfrm>
            <a:off x="162508" y="3657600"/>
            <a:ext cx="4646141" cy="2451812"/>
          </a:xfrm>
          <a:prstGeom prst="rect">
            <a:avLst/>
          </a:prstGeom>
        </p:spPr>
      </p:pic>
    </p:spTree>
    <p:extLst>
      <p:ext uri="{BB962C8B-B14F-4D97-AF65-F5344CB8AC3E}">
        <p14:creationId xmlns:p14="http://schemas.microsoft.com/office/powerpoint/2010/main" val="373633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p:txBody>
          <a:bodyPr/>
          <a:lstStyle/>
          <a:p>
            <a:pPr algn="r" rtl="1"/>
            <a:r>
              <a:rPr lang="en-US" dirty="0" err="1"/>
              <a:t>מבנה</a:t>
            </a:r>
            <a:r>
              <a:rPr lang="en-US" dirty="0"/>
              <a:t> </a:t>
            </a:r>
            <a:r>
              <a:rPr lang="he-IL" dirty="0"/>
              <a:t>הארכיטקטורת </a:t>
            </a:r>
            <a:r>
              <a:rPr lang="en-US" dirty="0"/>
              <a:t>GAN</a:t>
            </a:r>
            <a:endParaRPr lang="en-IL" dirty="0"/>
          </a:p>
        </p:txBody>
      </p:sp>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a:xfrm>
            <a:off x="933500" y="2264717"/>
            <a:ext cx="10325000" cy="3564436"/>
          </a:xfrm>
        </p:spPr>
        <p:txBody>
          <a:bodyPr>
            <a:normAutofit/>
          </a:bodyPr>
          <a:lstStyle/>
          <a:p>
            <a:pPr algn="r" rtl="1">
              <a:lnSpc>
                <a:spcPct val="100000"/>
              </a:lnSpc>
            </a:pPr>
            <a:r>
              <a:rPr lang="he-IL" sz="2100" dirty="0">
                <a:latin typeface="Arial" panose="020B0604020202020204" pitchFamily="34" charset="0"/>
              </a:rPr>
              <a:t>מכילה שתי רשתות יריבות המתחרות בינהן.</a:t>
            </a:r>
          </a:p>
          <a:p>
            <a:pPr algn="r" rtl="1">
              <a:lnSpc>
                <a:spcPct val="100000"/>
              </a:lnSpc>
            </a:pPr>
            <a:r>
              <a:rPr lang="he-IL" sz="2100" dirty="0">
                <a:latin typeface="Arial" panose="020B0604020202020204" pitchFamily="34" charset="0"/>
              </a:rPr>
              <a:t>דיסקרימנטור – </a:t>
            </a:r>
          </a:p>
          <a:p>
            <a:pPr lvl="1" algn="r" rtl="1">
              <a:lnSpc>
                <a:spcPct val="100000"/>
              </a:lnSpc>
            </a:pPr>
            <a:r>
              <a:rPr lang="he-IL" sz="2100" dirty="0">
                <a:latin typeface="Arial" panose="020B0604020202020204" pitchFamily="34" charset="0"/>
              </a:rPr>
              <a:t>קלט לסרוגין</a:t>
            </a:r>
            <a:r>
              <a:rPr lang="en-US" sz="2100" dirty="0">
                <a:latin typeface="Arial" panose="020B0604020202020204" pitchFamily="34" charset="0"/>
              </a:rPr>
              <a:t>,</a:t>
            </a:r>
            <a:r>
              <a:rPr lang="he-IL" sz="2100" dirty="0">
                <a:latin typeface="Arial" panose="020B0604020202020204" pitchFamily="34" charset="0"/>
              </a:rPr>
              <a:t> אוביקטים מהעולם האמיתי ומהרשת הגנרטבית</a:t>
            </a:r>
          </a:p>
          <a:p>
            <a:pPr lvl="1" algn="r" rtl="1">
              <a:lnSpc>
                <a:spcPct val="100000"/>
              </a:lnSpc>
            </a:pPr>
            <a:r>
              <a:rPr lang="he-IL" sz="2100" dirty="0">
                <a:latin typeface="Arial" panose="020B0604020202020204" pitchFamily="34" charset="0"/>
              </a:rPr>
              <a:t>מטרתו לסווג את מקור הקלט</a:t>
            </a:r>
          </a:p>
          <a:p>
            <a:pPr lvl="1" algn="r" rtl="1">
              <a:lnSpc>
                <a:spcPct val="100000"/>
              </a:lnSpc>
            </a:pPr>
            <a:endParaRPr lang="he-IL" sz="2100" dirty="0">
              <a:latin typeface="Arial" panose="020B0604020202020204" pitchFamily="34" charset="0"/>
            </a:endParaRPr>
          </a:p>
          <a:p>
            <a:pPr algn="r" rtl="1">
              <a:lnSpc>
                <a:spcPct val="100000"/>
              </a:lnSpc>
            </a:pPr>
            <a:r>
              <a:rPr lang="he-IL" sz="2100" dirty="0">
                <a:latin typeface="Arial" panose="020B0604020202020204" pitchFamily="34" charset="0"/>
              </a:rPr>
              <a:t>גנרטור – </a:t>
            </a:r>
          </a:p>
          <a:p>
            <a:pPr lvl="1" algn="r" rtl="1">
              <a:lnSpc>
                <a:spcPct val="100000"/>
              </a:lnSpc>
            </a:pPr>
            <a:r>
              <a:rPr lang="he-IL" sz="2100" dirty="0">
                <a:latin typeface="Arial" panose="020B0604020202020204" pitchFamily="34" charset="0"/>
              </a:rPr>
              <a:t>קלט רעש</a:t>
            </a:r>
          </a:p>
          <a:p>
            <a:pPr lvl="1" algn="r" rtl="1">
              <a:lnSpc>
                <a:spcPct val="100000"/>
              </a:lnSpc>
            </a:pPr>
            <a:r>
              <a:rPr lang="he-IL" sz="2100" dirty="0">
                <a:latin typeface="Arial" panose="020B0604020202020204" pitchFamily="34" charset="0"/>
              </a:rPr>
              <a:t>מטרתו לייצר דוגמאות שיגרמו לטעות בסיווג הדסקרימנטור למקור ההגעה של הקלט</a:t>
            </a:r>
          </a:p>
          <a:p>
            <a:pPr marL="228600" lvl="1" indent="0" algn="r" rtl="1">
              <a:lnSpc>
                <a:spcPct val="100000"/>
              </a:lnSpc>
              <a:buNone/>
            </a:pPr>
            <a:endParaRPr lang="he-IL" sz="1300" dirty="0"/>
          </a:p>
          <a:p>
            <a:pPr marL="228600" lvl="1" indent="0" algn="r" rtl="1">
              <a:lnSpc>
                <a:spcPct val="100000"/>
              </a:lnSpc>
              <a:buNone/>
            </a:pPr>
            <a:endParaRPr lang="en-US" sz="1300" dirty="0"/>
          </a:p>
        </p:txBody>
      </p:sp>
      <p:pic>
        <p:nvPicPr>
          <p:cNvPr id="4" name="Content Placeholder 3" descr="Diagram&#10;&#10;Description automatically generated">
            <a:extLst>
              <a:ext uri="{FF2B5EF4-FFF2-40B4-BE49-F238E27FC236}">
                <a16:creationId xmlns:a16="http://schemas.microsoft.com/office/drawing/2014/main" id="{4E76519A-144C-0A4C-43E9-3629BCE547BE}"/>
              </a:ext>
            </a:extLst>
          </p:cNvPr>
          <p:cNvPicPr>
            <a:picLocks noChangeAspect="1"/>
          </p:cNvPicPr>
          <p:nvPr/>
        </p:nvPicPr>
        <p:blipFill rotWithShape="1">
          <a:blip r:embed="rId3"/>
          <a:srcRect t="-1" r="9562" b="-3828"/>
          <a:stretch/>
        </p:blipFill>
        <p:spPr>
          <a:xfrm>
            <a:off x="345678" y="551025"/>
            <a:ext cx="5004798" cy="2772329"/>
          </a:xfrm>
          <a:prstGeom prst="rect">
            <a:avLst/>
          </a:prstGeom>
        </p:spPr>
      </p:pic>
    </p:spTree>
    <p:extLst>
      <p:ext uri="{BB962C8B-B14F-4D97-AF65-F5344CB8AC3E}">
        <p14:creationId xmlns:p14="http://schemas.microsoft.com/office/powerpoint/2010/main" val="292910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p:txBody>
          <a:bodyPr/>
          <a:lstStyle/>
          <a:p>
            <a:pPr algn="r" rtl="1"/>
            <a:r>
              <a:rPr lang="he-IL" dirty="0"/>
              <a:t>אימון הארכיטקטורה</a:t>
            </a:r>
            <a:endParaRPr lang="en-IL" dirty="0"/>
          </a:p>
        </p:txBody>
      </p:sp>
      <p:pic>
        <p:nvPicPr>
          <p:cNvPr id="8" name="Picture 7">
            <a:extLst>
              <a:ext uri="{FF2B5EF4-FFF2-40B4-BE49-F238E27FC236}">
                <a16:creationId xmlns:a16="http://schemas.microsoft.com/office/drawing/2014/main" id="{8166662D-F28A-73A3-89D9-D4F68DA40E87}"/>
              </a:ext>
            </a:extLst>
          </p:cNvPr>
          <p:cNvPicPr>
            <a:picLocks noChangeAspect="1"/>
          </p:cNvPicPr>
          <p:nvPr/>
        </p:nvPicPr>
        <p:blipFill>
          <a:blip r:embed="rId3"/>
          <a:stretch>
            <a:fillRect/>
          </a:stretch>
        </p:blipFill>
        <p:spPr>
          <a:xfrm>
            <a:off x="355137" y="3062389"/>
            <a:ext cx="3968161" cy="193627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1FEF22-0405-182F-C272-E8608C86CAE1}"/>
                  </a:ext>
                </a:extLst>
              </p:cNvPr>
              <p:cNvSpPr txBox="1"/>
              <p:nvPr/>
            </p:nvSpPr>
            <p:spPr>
              <a:xfrm>
                <a:off x="5373556" y="1690688"/>
                <a:ext cx="6098058" cy="1511504"/>
              </a:xfrm>
              <a:prstGeom prst="rect">
                <a:avLst/>
              </a:prstGeom>
              <a:noFill/>
            </p:spPr>
            <p:txBody>
              <a:bodyPr wrap="square">
                <a:spAutoFit/>
              </a:bodyPr>
              <a:lstStyle/>
              <a:p>
                <a:pPr marL="228600" lvl="1" indent="0" algn="r" rtl="1">
                  <a:lnSpc>
                    <a:spcPct val="100000"/>
                  </a:lnSpc>
                  <a:buNone/>
                </a:pPr>
                <a:r>
                  <a:rPr lang="he-IL" sz="1800" dirty="0"/>
                  <a:t>פונקציית ההפסד </a:t>
                </a:r>
                <a:r>
                  <a:rPr lang="en-US" sz="1800" dirty="0"/>
                  <a:t>BCE</a:t>
                </a:r>
                <a:r>
                  <a:rPr lang="he-IL" sz="1800" dirty="0"/>
                  <a:t> – </a:t>
                </a:r>
              </a:p>
              <a:p>
                <a:pPr marL="228600" lvl="1" indent="0" algn="r" rtl="1">
                  <a:lnSpc>
                    <a:spcPct val="100000"/>
                  </a:lnSpc>
                  <a:buNone/>
                </a:pPr>
                <a:r>
                  <a:rPr lang="he-IL" sz="1800" dirty="0"/>
                  <a:t>פונקציית הפסד אשר מענישה יותר ככל שההסתברות הסיווג גבוה ושונה מערך התוית</a:t>
                </a:r>
                <a:r>
                  <a:rPr lang="en-US" sz="1800" dirty="0"/>
                  <a:t> </a:t>
                </a:r>
                <a:endParaRPr lang="he-IL" sz="1800" dirty="0"/>
              </a:p>
              <a:p>
                <a:pPr marL="228600" lvl="1" indent="0" algn="r" rtl="1">
                  <a:lnSpc>
                    <a:spcPct val="100000"/>
                  </a:lnSpc>
                  <a:buNone/>
                </a:pPr>
                <a14:m>
                  <m:oMathPara xmlns:m="http://schemas.openxmlformats.org/officeDocument/2006/math">
                    <m:oMathParaPr>
                      <m:jc m:val="centerGroup"/>
                    </m:oMathParaPr>
                    <m:oMath xmlns:m="http://schemas.openxmlformats.org/officeDocument/2006/math">
                      <m:r>
                        <m:rPr>
                          <m:sty m:val="p"/>
                        </m:rPr>
                        <a:rPr lang="en-US" sz="1400" smtClean="0">
                          <a:latin typeface="Cambria Math" panose="02040503050406030204" pitchFamily="18" charset="0"/>
                          <a:ea typeface="Calibri" panose="020F0502020204030204" pitchFamily="34" charset="0"/>
                          <a:cs typeface="Arial" panose="020B0604020202020204" pitchFamily="34" charset="0"/>
                        </a:rPr>
                        <m:t>L</m:t>
                      </m:r>
                      <m:r>
                        <a:rPr lang="en-US" sz="14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b="0" i="0" smtClean="0">
                          <a:latin typeface="Cambria Math" panose="02040503050406030204" pitchFamily="18" charset="0"/>
                          <a:ea typeface="Calibri" panose="020F0502020204030204" pitchFamily="34" charset="0"/>
                          <a:cs typeface="Arial" panose="020B0604020202020204" pitchFamily="34" charset="0"/>
                        </a:rPr>
                        <m:t>G</m:t>
                      </m:r>
                      <m:r>
                        <a:rPr lang="en-US" sz="14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b="0" i="0" smtClean="0">
                          <a:latin typeface="Cambria Math" panose="02040503050406030204" pitchFamily="18" charset="0"/>
                          <a:ea typeface="Calibri" panose="020F0502020204030204" pitchFamily="34" charset="0"/>
                          <a:cs typeface="Arial" panose="020B0604020202020204" pitchFamily="34" charset="0"/>
                        </a:rPr>
                        <m:t>D</m:t>
                      </m:r>
                      <m:r>
                        <a:rPr lang="en-US" sz="1400" b="0" i="0" smtClean="0">
                          <a:latin typeface="Cambria Math" panose="02040503050406030204" pitchFamily="18" charset="0"/>
                          <a:ea typeface="Calibri" panose="020F0502020204030204" pitchFamily="34" charset="0"/>
                          <a:cs typeface="Arial" panose="020B0604020202020204" pitchFamily="34" charset="0"/>
                        </a:rPr>
                        <m:t>)=−</m:t>
                      </m:r>
                      <m:f>
                        <m:fPr>
                          <m:ctrlPr>
                            <a:rPr lang="en-IL" sz="1400" i="1">
                              <a:latin typeface="Cambria Math" panose="02040503050406030204" pitchFamily="18" charset="0"/>
                              <a:ea typeface="Calibri" panose="020F0502020204030204" pitchFamily="34" charset="0"/>
                              <a:cs typeface="Arial" panose="020B0604020202020204" pitchFamily="34" charset="0"/>
                            </a:rPr>
                          </m:ctrlPr>
                        </m:fPr>
                        <m:num>
                          <m:r>
                            <a:rPr lang="en-US" sz="1400" smtClean="0">
                              <a:latin typeface="Cambria Math" panose="02040503050406030204" pitchFamily="18" charset="0"/>
                              <a:ea typeface="Calibri" panose="020F0502020204030204" pitchFamily="34" charset="0"/>
                              <a:cs typeface="Arial" panose="020B0604020202020204" pitchFamily="34" charset="0"/>
                            </a:rPr>
                            <m:t>1</m:t>
                          </m:r>
                        </m:num>
                        <m:den>
                          <m:r>
                            <m:rPr>
                              <m:sty m:val="p"/>
                            </m:rPr>
                            <a:rPr lang="en-US" sz="1400" smtClean="0">
                              <a:latin typeface="Cambria Math" panose="02040503050406030204" pitchFamily="18" charset="0"/>
                              <a:ea typeface="Calibri" panose="020F0502020204030204" pitchFamily="34" charset="0"/>
                              <a:cs typeface="Arial" panose="020B0604020202020204" pitchFamily="34" charset="0"/>
                            </a:rPr>
                            <m:t>m</m:t>
                          </m:r>
                        </m:den>
                      </m:f>
                      <m:nary>
                        <m:naryPr>
                          <m:chr m:val="∑"/>
                          <m:limLoc m:val="undOvr"/>
                          <m:ctrlPr>
                            <a:rPr lang="en-IL" sz="1400" i="1">
                              <a:latin typeface="Cambria Math" panose="02040503050406030204" pitchFamily="18" charset="0"/>
                              <a:ea typeface="Calibri" panose="020F0502020204030204" pitchFamily="34" charset="0"/>
                              <a:cs typeface="Arial" panose="020B0604020202020204" pitchFamily="34" charset="0"/>
                            </a:rPr>
                          </m:ctrlPr>
                        </m:naryPr>
                        <m:sub>
                          <m:r>
                            <a:rPr lang="en-US" sz="1400" smtClean="0">
                              <a:latin typeface="Cambria Math" panose="02040503050406030204" pitchFamily="18" charset="0"/>
                              <a:ea typeface="Calibri" panose="020F0502020204030204" pitchFamily="34" charset="0"/>
                              <a:cs typeface="Arial" panose="020B0604020202020204" pitchFamily="34" charset="0"/>
                            </a:rPr>
                            <m:t>𝑖</m:t>
                          </m:r>
                          <m:r>
                            <a:rPr lang="en-US" sz="1400" smtClean="0">
                              <a:latin typeface="Cambria Math" panose="02040503050406030204" pitchFamily="18" charset="0"/>
                              <a:ea typeface="Calibri" panose="020F0502020204030204" pitchFamily="34" charset="0"/>
                              <a:cs typeface="Arial" panose="020B0604020202020204" pitchFamily="34" charset="0"/>
                            </a:rPr>
                            <m:t>=</m:t>
                          </m:r>
                          <m:r>
                            <a:rPr lang="en-US" sz="1400" smtClean="0">
                              <a:latin typeface="Cambria Math" panose="02040503050406030204" pitchFamily="18" charset="0"/>
                              <a:ea typeface="Calibri" panose="020F0502020204030204" pitchFamily="34" charset="0"/>
                              <a:cs typeface="Arial" panose="020B0604020202020204" pitchFamily="34" charset="0"/>
                            </a:rPr>
                            <m:t>1</m:t>
                          </m:r>
                        </m:sub>
                        <m: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m</m:t>
                          </m:r>
                        </m:sup>
                        <m:e>
                          <m:r>
                            <a:rPr lang="en-US" sz="1400" smtClean="0">
                              <a:latin typeface="Cambria Math" panose="02040503050406030204" pitchFamily="18" charset="0"/>
                              <a:ea typeface="Calibri" panose="020F0502020204030204" pitchFamily="34" charset="0"/>
                              <a:cs typeface="Arial" panose="020B0604020202020204" pitchFamily="34" charset="0"/>
                            </a:rPr>
                            <m:t>[</m:t>
                          </m:r>
                          <m:sSup>
                            <m:sSupPr>
                              <m:ctrlPr>
                                <a:rPr lang="en-IL" sz="14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400" smtClean="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i</m:t>
                              </m:r>
                            </m:sup>
                          </m:s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log</m:t>
                          </m:r>
                          <m:r>
                            <a:rPr lang="en-US" sz="14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smtClean="0">
                              <a:latin typeface="Cambria Math" panose="02040503050406030204" pitchFamily="18" charset="0"/>
                              <a:ea typeface="Calibri" panose="020F0502020204030204" pitchFamily="34" charset="0"/>
                              <a:cs typeface="Arial" panose="020B0604020202020204" pitchFamily="34" charset="0"/>
                            </a:rPr>
                            <m:t>D</m:t>
                          </m:r>
                          <m:d>
                            <m:dPr>
                              <m:ctrlPr>
                                <a:rPr lang="en-IL" sz="1400" i="1">
                                  <a:latin typeface="Cambria Math" panose="02040503050406030204" pitchFamily="18" charset="0"/>
                                  <a:ea typeface="Calibri" panose="020F0502020204030204" pitchFamily="34" charset="0"/>
                                  <a:cs typeface="Arial" panose="020B0604020202020204" pitchFamily="34" charset="0"/>
                                </a:rPr>
                              </m:ctrlPr>
                            </m:dPr>
                            <m:e>
                              <m:sSup>
                                <m:sSupPr>
                                  <m:ctrlPr>
                                    <a:rPr lang="en-IL" sz="14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400" smtClean="0">
                                      <a:latin typeface="Cambria Math" panose="02040503050406030204" pitchFamily="18" charset="0"/>
                                      <a:ea typeface="Calibri" panose="020F0502020204030204" pitchFamily="34" charset="0"/>
                                      <a:cs typeface="Arial" panose="020B0604020202020204" pitchFamily="34" charset="0"/>
                                    </a:rPr>
                                    <m:t>x</m:t>
                                  </m:r>
                                </m:e>
                                <m: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i</m:t>
                                  </m:r>
                                </m:sup>
                              </m:sSup>
                            </m:e>
                          </m:d>
                          <m:r>
                            <a:rPr lang="en-US" sz="1400" smtClean="0">
                              <a:latin typeface="Cambria Math" panose="02040503050406030204" pitchFamily="18" charset="0"/>
                              <a:ea typeface="Calibri" panose="020F0502020204030204" pitchFamily="34" charset="0"/>
                              <a:cs typeface="Arial" panose="020B0604020202020204" pitchFamily="34" charset="0"/>
                            </a:rPr>
                            <m:t>)+(</m:t>
                          </m:r>
                          <m:r>
                            <a:rPr lang="en-US" sz="1400" smtClean="0">
                              <a:latin typeface="Cambria Math" panose="02040503050406030204" pitchFamily="18" charset="0"/>
                              <a:ea typeface="Calibri" panose="020F0502020204030204" pitchFamily="34" charset="0"/>
                              <a:cs typeface="Arial" panose="020B0604020202020204" pitchFamily="34" charset="0"/>
                            </a:rPr>
                            <m:t>1</m:t>
                          </m:r>
                          <m:r>
                            <a:rPr lang="en-US" sz="1400" smtClean="0">
                              <a:latin typeface="Cambria Math" panose="02040503050406030204" pitchFamily="18" charset="0"/>
                              <a:ea typeface="Calibri" panose="020F0502020204030204" pitchFamily="34" charset="0"/>
                              <a:cs typeface="Arial" panose="020B0604020202020204" pitchFamily="34" charset="0"/>
                            </a:rPr>
                            <m:t>−</m:t>
                          </m:r>
                          <m:sSup>
                            <m:sSupPr>
                              <m:ctrlPr>
                                <a:rPr lang="en-IL" sz="14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400" smtClean="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i</m:t>
                              </m:r>
                            </m:sup>
                          </m:sSup>
                          <m:r>
                            <a:rPr lang="en-US" sz="14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smtClean="0">
                              <a:latin typeface="Cambria Math" panose="02040503050406030204" pitchFamily="18" charset="0"/>
                              <a:ea typeface="Calibri" panose="020F0502020204030204" pitchFamily="34" charset="0"/>
                              <a:cs typeface="Arial" panose="020B0604020202020204" pitchFamily="34" charset="0"/>
                            </a:rPr>
                            <m:t>log</m:t>
                          </m:r>
                          <m:r>
                            <a:rPr lang="en-US" sz="1400" smtClean="0">
                              <a:latin typeface="Cambria Math" panose="02040503050406030204" pitchFamily="18" charset="0"/>
                              <a:ea typeface="Calibri" panose="020F0502020204030204" pitchFamily="34" charset="0"/>
                              <a:cs typeface="Arial" panose="020B0604020202020204" pitchFamily="34" charset="0"/>
                            </a:rPr>
                            <m:t>⁡(</m:t>
                          </m:r>
                          <m:r>
                            <a:rPr lang="en-US" sz="1400" smtClean="0">
                              <a:latin typeface="Cambria Math" panose="02040503050406030204" pitchFamily="18" charset="0"/>
                              <a:ea typeface="Calibri" panose="020F0502020204030204" pitchFamily="34" charset="0"/>
                              <a:cs typeface="Arial" panose="020B0604020202020204" pitchFamily="34" charset="0"/>
                            </a:rPr>
                            <m:t>1</m:t>
                          </m:r>
                          <m:r>
                            <a:rPr lang="en-US" sz="14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smtClean="0">
                              <a:latin typeface="Cambria Math" panose="02040503050406030204" pitchFamily="18" charset="0"/>
                              <a:ea typeface="Calibri" panose="020F0502020204030204" pitchFamily="34" charset="0"/>
                              <a:cs typeface="Arial" panose="020B0604020202020204" pitchFamily="34" charset="0"/>
                            </a:rPr>
                            <m:t>D</m:t>
                          </m:r>
                          <m:r>
                            <a:rPr lang="en-US" sz="14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400" smtClean="0">
                              <a:latin typeface="Cambria Math" panose="02040503050406030204" pitchFamily="18" charset="0"/>
                              <a:ea typeface="Calibri" panose="020F0502020204030204" pitchFamily="34" charset="0"/>
                              <a:cs typeface="Arial" panose="020B0604020202020204" pitchFamily="34" charset="0"/>
                            </a:rPr>
                            <m:t>G</m:t>
                          </m:r>
                          <m:r>
                            <a:rPr lang="en-US" sz="1400" smtClean="0">
                              <a:latin typeface="Cambria Math" panose="02040503050406030204" pitchFamily="18" charset="0"/>
                              <a:ea typeface="Calibri" panose="020F0502020204030204" pitchFamily="34" charset="0"/>
                              <a:cs typeface="Arial" panose="020B0604020202020204" pitchFamily="34" charset="0"/>
                            </a:rPr>
                            <m:t>(</m:t>
                          </m:r>
                          <m:sSup>
                            <m:sSupPr>
                              <m:ctrlPr>
                                <a:rPr lang="en-IL" sz="14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400" smtClean="0">
                                  <a:latin typeface="Cambria Math" panose="02040503050406030204" pitchFamily="18" charset="0"/>
                                  <a:ea typeface="Calibri" panose="020F0502020204030204" pitchFamily="34" charset="0"/>
                                  <a:cs typeface="Arial" panose="020B0604020202020204" pitchFamily="34" charset="0"/>
                                </a:rPr>
                                <m:t>z</m:t>
                              </m:r>
                            </m:e>
                            <m:sup>
                              <m:r>
                                <m:rPr>
                                  <m:sty m:val="p"/>
                                </m:rPr>
                                <a:rPr lang="en-US" sz="1400" smtClean="0">
                                  <a:latin typeface="Cambria Math" panose="02040503050406030204" pitchFamily="18" charset="0"/>
                                  <a:ea typeface="Calibri" panose="020F0502020204030204" pitchFamily="34" charset="0"/>
                                  <a:cs typeface="Arial" panose="020B0604020202020204" pitchFamily="34" charset="0"/>
                                </a:rPr>
                                <m:t>i</m:t>
                              </m:r>
                            </m:sup>
                          </m:sSup>
                          <m:r>
                            <a:rPr lang="en-US" sz="1400" smtClean="0">
                              <a:latin typeface="Cambria Math" panose="02040503050406030204" pitchFamily="18" charset="0"/>
                              <a:ea typeface="Calibri" panose="020F0502020204030204" pitchFamily="34" charset="0"/>
                              <a:cs typeface="Arial" panose="020B0604020202020204" pitchFamily="34" charset="0"/>
                            </a:rPr>
                            <m:t>)</m:t>
                          </m:r>
                        </m:e>
                      </m:nary>
                      <m:r>
                        <a:rPr lang="en-US" sz="1400" smtClean="0">
                          <a:latin typeface="Cambria Math" panose="02040503050406030204" pitchFamily="18" charset="0"/>
                          <a:ea typeface="Calibri" panose="020F0502020204030204" pitchFamily="34" charset="0"/>
                          <a:cs typeface="Arial" panose="020B0604020202020204" pitchFamily="34" charset="0"/>
                        </a:rPr>
                        <m:t>))]</m:t>
                      </m:r>
                    </m:oMath>
                  </m:oMathPara>
                </a14:m>
                <a:endParaRPr lang="he-IL" sz="1400" dirty="0">
                  <a:latin typeface="Cambria Math" panose="02040503050406030204" pitchFamily="18" charset="0"/>
                  <a:ea typeface="Calibri" panose="020F050202020403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4B1FEF22-0405-182F-C272-E8608C86CAE1}"/>
                  </a:ext>
                </a:extLst>
              </p:cNvPr>
              <p:cNvSpPr txBox="1">
                <a:spLocks noRot="1" noChangeAspect="1" noMove="1" noResize="1" noEditPoints="1" noAdjustHandles="1" noChangeArrowheads="1" noChangeShapeType="1" noTextEdit="1"/>
              </p:cNvSpPr>
              <p:nvPr/>
            </p:nvSpPr>
            <p:spPr>
              <a:xfrm>
                <a:off x="5373556" y="1690688"/>
                <a:ext cx="6098058" cy="1511504"/>
              </a:xfrm>
              <a:prstGeom prst="rect">
                <a:avLst/>
              </a:prstGeom>
              <a:blipFill>
                <a:blip r:embed="rId4"/>
                <a:stretch>
                  <a:fillRect l="-1698" t="-2419"/>
                </a:stretch>
              </a:blipFill>
            </p:spPr>
            <p:txBody>
              <a:bodyPr/>
              <a:lstStyle/>
              <a:p>
                <a:r>
                  <a:rPr lang="en-IL">
                    <a:noFill/>
                  </a:rPr>
                  <a:t> </a:t>
                </a:r>
              </a:p>
            </p:txBody>
          </p:sp>
        </mc:Fallback>
      </mc:AlternateContent>
      <p:sp>
        <p:nvSpPr>
          <p:cNvPr id="10" name="TextBox 9">
            <a:extLst>
              <a:ext uri="{FF2B5EF4-FFF2-40B4-BE49-F238E27FC236}">
                <a16:creationId xmlns:a16="http://schemas.microsoft.com/office/drawing/2014/main" id="{75723E4D-6031-4DBC-ED1B-E54016769069}"/>
              </a:ext>
            </a:extLst>
          </p:cNvPr>
          <p:cNvSpPr txBox="1"/>
          <p:nvPr/>
        </p:nvSpPr>
        <p:spPr>
          <a:xfrm>
            <a:off x="5255742" y="3429000"/>
            <a:ext cx="6098058" cy="3139321"/>
          </a:xfrm>
          <a:prstGeom prst="rect">
            <a:avLst/>
          </a:prstGeom>
          <a:noFill/>
        </p:spPr>
        <p:txBody>
          <a:bodyPr wrap="square">
            <a:spAutoFit/>
          </a:bodyPr>
          <a:lstStyle/>
          <a:p>
            <a:pPr algn="r" rtl="1"/>
            <a:r>
              <a:rPr lang="he-IL" sz="1800" dirty="0"/>
              <a:t>בשלב האימון, הרשת הגנרטיבית מקבלת משוב בעזרת  אלגוריתם</a:t>
            </a:r>
            <a:r>
              <a:rPr lang="en-US" sz="1800" dirty="0"/>
              <a:t> </a:t>
            </a:r>
            <a:r>
              <a:rPr lang="he-IL" sz="1800" dirty="0"/>
              <a:t> </a:t>
            </a:r>
            <a:r>
              <a:rPr lang="en-US" sz="1800" dirty="0"/>
              <a:t>back propagation </a:t>
            </a:r>
            <a:r>
              <a:rPr lang="he-IL" dirty="0"/>
              <a:t> עבור א</a:t>
            </a:r>
            <a:r>
              <a:rPr lang="he-IL" sz="1800" dirty="0"/>
              <a:t>יזה מהתוצרים מתקבלים ערכים גובהים ברשת הדסקרימנטיבית על פי פונקציית ההפסד.</a:t>
            </a:r>
            <a:endParaRPr lang="he-IL" dirty="0"/>
          </a:p>
          <a:p>
            <a:pPr algn="r" rtl="1"/>
            <a:r>
              <a:rPr lang="he-IL" sz="1800" dirty="0"/>
              <a:t>עדכון המשכולות לצורך הקטנת ערך השגיאה נעשה בעזרת אלגוריתם </a:t>
            </a:r>
            <a:r>
              <a:rPr lang="en-US" sz="1800" dirty="0"/>
              <a:t>gradient descent</a:t>
            </a:r>
            <a:endParaRPr lang="he-IL" sz="1800" dirty="0"/>
          </a:p>
          <a:p>
            <a:pPr algn="r" rtl="1"/>
            <a:endParaRPr lang="he-IL" sz="1800" dirty="0"/>
          </a:p>
          <a:p>
            <a:pPr algn="r" rtl="1"/>
            <a:r>
              <a:rPr lang="he-IL" sz="1800" dirty="0"/>
              <a:t>צריכים לשמור על אימון מאוזן. הדבר נחוץ על מנת לשמר את המשוב מהדסקרימנטור אפקטיבי, ולדאוג שהגרדיאנטים לא יתאפסו.</a:t>
            </a:r>
          </a:p>
          <a:p>
            <a:pPr algn="r" rtl="1"/>
            <a:endParaRPr lang="he-IL" sz="1800" dirty="0"/>
          </a:p>
          <a:p>
            <a:pPr algn="r" rtl="1"/>
            <a:r>
              <a:rPr lang="he-IL" sz="1800" dirty="0"/>
              <a:t>מבצעים אימון לסרוגין, כיוון שהמטרות הפוכות בין הרשתות. בכל שלב מאמנים רשת אחת בלבד, משקולות השניה נשארות מוקפאות.</a:t>
            </a:r>
            <a:endParaRPr lang="en-US" sz="1800" dirty="0"/>
          </a:p>
        </p:txBody>
      </p:sp>
    </p:spTree>
    <p:extLst>
      <p:ext uri="{BB962C8B-B14F-4D97-AF65-F5344CB8AC3E}">
        <p14:creationId xmlns:p14="http://schemas.microsoft.com/office/powerpoint/2010/main" val="277811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a:xfrm>
            <a:off x="1271924" y="26622"/>
            <a:ext cx="10611627" cy="1990906"/>
          </a:xfrm>
        </p:spPr>
        <p:txBody>
          <a:bodyPr anchor="ctr">
            <a:normAutofit/>
          </a:bodyPr>
          <a:lstStyle/>
          <a:p>
            <a:pPr algn="r"/>
            <a:r>
              <a:rPr lang="he-IL" dirty="0"/>
              <a:t>אימון הארכיטקטורה</a:t>
            </a:r>
            <a:endParaRPr lang="en-IL" dirty="0"/>
          </a:p>
        </p:txBody>
      </p:sp>
      <p:pic>
        <p:nvPicPr>
          <p:cNvPr id="10" name="Picture 9">
            <a:extLst>
              <a:ext uri="{FF2B5EF4-FFF2-40B4-BE49-F238E27FC236}">
                <a16:creationId xmlns:a16="http://schemas.microsoft.com/office/drawing/2014/main" id="{46C87E37-C1DE-D7D4-24DD-3CC1F6D27500}"/>
              </a:ext>
            </a:extLst>
          </p:cNvPr>
          <p:cNvPicPr>
            <a:picLocks noChangeAspect="1"/>
          </p:cNvPicPr>
          <p:nvPr/>
        </p:nvPicPr>
        <p:blipFill rotWithShape="1">
          <a:blip r:embed="rId2"/>
          <a:srcRect t="15253"/>
          <a:stretch/>
        </p:blipFill>
        <p:spPr>
          <a:xfrm>
            <a:off x="1271924" y="1532238"/>
            <a:ext cx="5973452" cy="4729468"/>
          </a:xfrm>
          <a:prstGeom prst="rect">
            <a:avLst/>
          </a:prstGeom>
        </p:spPr>
      </p:pic>
      <p:pic>
        <p:nvPicPr>
          <p:cNvPr id="3" name="Picture 2">
            <a:extLst>
              <a:ext uri="{FF2B5EF4-FFF2-40B4-BE49-F238E27FC236}">
                <a16:creationId xmlns:a16="http://schemas.microsoft.com/office/drawing/2014/main" id="{3D8D8B25-97AF-3CC7-E659-41A583BEB2F3}"/>
              </a:ext>
            </a:extLst>
          </p:cNvPr>
          <p:cNvPicPr>
            <a:picLocks noChangeAspect="1"/>
          </p:cNvPicPr>
          <p:nvPr/>
        </p:nvPicPr>
        <p:blipFill rotWithShape="1">
          <a:blip r:embed="rId2"/>
          <a:srcRect b="93899"/>
          <a:stretch/>
        </p:blipFill>
        <p:spPr>
          <a:xfrm>
            <a:off x="1271924" y="1191783"/>
            <a:ext cx="5973452" cy="340455"/>
          </a:xfrm>
          <a:prstGeom prst="rect">
            <a:avLst/>
          </a:prstGeom>
        </p:spPr>
      </p:pic>
    </p:spTree>
    <p:extLst>
      <p:ext uri="{BB962C8B-B14F-4D97-AF65-F5344CB8AC3E}">
        <p14:creationId xmlns:p14="http://schemas.microsoft.com/office/powerpoint/2010/main" val="2800832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5506</TotalTime>
  <Words>2552</Words>
  <Application>Microsoft Office PowerPoint</Application>
  <PresentationFormat>Widescreen</PresentationFormat>
  <Paragraphs>254</Paragraphs>
  <Slides>34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Cambria Math</vt:lpstr>
      <vt:lpstr>David</vt:lpstr>
      <vt:lpstr>Segoe UI Historic</vt:lpstr>
      <vt:lpstr>Symbol</vt:lpstr>
      <vt:lpstr>Wingdings</vt:lpstr>
      <vt:lpstr>Office Theme</vt:lpstr>
      <vt:lpstr>  שיפור רזולוציה של תמונות בעזרת רשתות  GAN  </vt:lpstr>
      <vt:lpstr>על עצמי</vt:lpstr>
      <vt:lpstr>מטרת הפרויקט</vt:lpstr>
      <vt:lpstr>הסבר על מימוש הפרויקט</vt:lpstr>
      <vt:lpstr>בסיס הנתונים</vt:lpstr>
      <vt:lpstr>מדוע להשתמש בארכיטקטורת GAN לשינוי ערכי תמונה</vt:lpstr>
      <vt:lpstr>מבנה הארכיטקטורת GAN</vt:lpstr>
      <vt:lpstr>אימון הארכיטקטורה</vt:lpstr>
      <vt:lpstr>אימון הארכיטקטורה</vt:lpstr>
      <vt:lpstr>פונקציית הפסד לשחזור תמונה</vt:lpstr>
      <vt:lpstr>סקרית ארכיטקטורות SrResnet</vt:lpstr>
      <vt:lpstr>אימון SrResnet</vt:lpstr>
      <vt:lpstr>אימון SrResnet</vt:lpstr>
      <vt:lpstr>סקרית ארכיטקטורות SRGAN</vt:lpstr>
      <vt:lpstr>SrGan אימון </vt:lpstr>
      <vt:lpstr>הערכת תוצאות GAN</vt:lpstr>
      <vt:lpstr>הערכת תוצאות</vt:lpstr>
      <vt:lpstr> מרחק פיקסלים -PSNR</vt:lpstr>
      <vt:lpstr> מרחק מבנה תמונה -SSIM</vt:lpstr>
      <vt:lpstr>Fréchet Inception Distance (FID) </vt:lpstr>
      <vt:lpstr>קשיים באימון הארכיטקטורה</vt:lpstr>
      <vt:lpstr>אימון SrGan ללא transfer learning</vt:lpstr>
      <vt:lpstr>אימון SrGan ללא transfer learning</vt:lpstr>
      <vt:lpstr>שיפורים בארכיטקטורה – Wasserstein loss  </vt:lpstr>
      <vt:lpstr>שיפור יציבות האימון  ברשת  SrWgan</vt:lpstr>
      <vt:lpstr>שיפורים בארכיטקטורה Wasserstein loss - Gradient Penalty </vt:lpstr>
      <vt:lpstr>השוואת ריצות WGan עם שימוש ב batch normalization   עם שימוש בlayer normalization </vt:lpstr>
      <vt:lpstr>סקרית ארכיטקטורות – Pix2Pix</vt:lpstr>
      <vt:lpstr>תוצאות ריצת SrPix2Pix </vt:lpstr>
      <vt:lpstr>בדיקת הצורך בtransfer learining עבור srPix2Pix</vt:lpstr>
      <vt:lpstr>סקרית ארכיטקטורות –SinGan </vt:lpstr>
      <vt:lpstr>תוצאת ריצת SinGan</vt:lpstr>
      <vt:lpstr>דיון על המשך הפרויקט</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שיפור רזולוציה של תמונות בעזרת רשתות  GAN  </dc:title>
  <dc:creator>Lior Bomwurzel</dc:creator>
  <cp:lastModifiedBy>Lior Bomwurzel</cp:lastModifiedBy>
  <cp:revision>48</cp:revision>
  <dcterms:created xsi:type="dcterms:W3CDTF">2023-06-24T11:52:30Z</dcterms:created>
  <dcterms:modified xsi:type="dcterms:W3CDTF">2023-09-01T08:31:14Z</dcterms:modified>
</cp:coreProperties>
</file>